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344" r:id="rId3"/>
    <p:sldId id="377" r:id="rId4"/>
    <p:sldId id="378" r:id="rId5"/>
    <p:sldId id="379" r:id="rId6"/>
    <p:sldId id="380" r:id="rId7"/>
    <p:sldId id="381" r:id="rId8"/>
    <p:sldId id="382" r:id="rId9"/>
    <p:sldId id="383" r:id="rId10"/>
    <p:sldId id="384" r:id="rId11"/>
    <p:sldId id="385" r:id="rId12"/>
    <p:sldId id="386" r:id="rId13"/>
    <p:sldId id="391" r:id="rId14"/>
    <p:sldId id="392" r:id="rId15"/>
    <p:sldId id="393" r:id="rId16"/>
    <p:sldId id="394" r:id="rId17"/>
    <p:sldId id="395" r:id="rId18"/>
    <p:sldId id="396" r:id="rId19"/>
    <p:sldId id="397" r:id="rId20"/>
    <p:sldId id="398" r:id="rId21"/>
    <p:sldId id="399" r:id="rId22"/>
    <p:sldId id="400" r:id="rId23"/>
    <p:sldId id="401" r:id="rId24"/>
    <p:sldId id="402" r:id="rId25"/>
    <p:sldId id="403" r:id="rId26"/>
    <p:sldId id="404" r:id="rId27"/>
    <p:sldId id="406" r:id="rId28"/>
    <p:sldId id="407" r:id="rId29"/>
    <p:sldId id="408" r:id="rId30"/>
    <p:sldId id="409" r:id="rId31"/>
    <p:sldId id="410" r:id="rId32"/>
    <p:sldId id="412" r:id="rId33"/>
    <p:sldId id="413" r:id="rId34"/>
    <p:sldId id="414" r:id="rId35"/>
    <p:sldId id="415" r:id="rId36"/>
    <p:sldId id="416" r:id="rId37"/>
    <p:sldId id="417" r:id="rId38"/>
    <p:sldId id="418" r:id="rId39"/>
    <p:sldId id="419" r:id="rId40"/>
    <p:sldId id="420" r:id="rId41"/>
    <p:sldId id="421" r:id="rId42"/>
    <p:sldId id="422" r:id="rId43"/>
    <p:sldId id="423" r:id="rId44"/>
    <p:sldId id="424" r:id="rId45"/>
    <p:sldId id="425" r:id="rId46"/>
    <p:sldId id="426" r:id="rId47"/>
    <p:sldId id="427" r:id="rId48"/>
    <p:sldId id="428" r:id="rId49"/>
    <p:sldId id="429" r:id="rId50"/>
    <p:sldId id="430" r:id="rId51"/>
    <p:sldId id="431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65" autoAdjust="0"/>
    <p:restoredTop sz="93880" autoAdjust="0"/>
  </p:normalViewPr>
  <p:slideViewPr>
    <p:cSldViewPr snapToGrid="0">
      <p:cViewPr varScale="1">
        <p:scale>
          <a:sx n="88" d="100"/>
          <a:sy n="88" d="100"/>
        </p:scale>
        <p:origin x="147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5A372-E219-4A47-9B57-DAB16DC91C8E}" type="datetimeFigureOut">
              <a:rPr lang="en-AU" smtClean="0"/>
              <a:t>9/09/2020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9ABA3-72B8-441F-AA9B-D3737D2CB9D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286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9/09/2020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8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9/09/2020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633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9/09/2020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30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9/09/2020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074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9/09/2020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16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9/09/2020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428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9/09/2020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45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9/09/2020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128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9/09/2020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323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9/09/2020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16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9/09/2020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446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26FA-289A-47A4-9DB2-36250D803CC9}" type="datetimeFigureOut">
              <a:rPr lang="en-AU" smtClean="0"/>
              <a:t>9/09/2020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629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3.w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ln w="38100">
            <a:solidFill>
              <a:srgbClr val="00B050"/>
            </a:solidFill>
          </a:ln>
        </p:spPr>
        <p:txBody>
          <a:bodyPr anchor="ctr">
            <a:normAutofit fontScale="90000"/>
          </a:bodyPr>
          <a:lstStyle/>
          <a:p>
            <a:r>
              <a:rPr lang="en-AU" dirty="0" smtClean="0"/>
              <a:t>Musculoskeletal, Cardiovascular, Excretory Systems: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Revision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8284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955" y="1121963"/>
            <a:ext cx="635034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Types of Muscles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2800" dirty="0"/>
              <a:t>S</a:t>
            </a:r>
            <a:r>
              <a:rPr lang="en-AU" sz="2800" dirty="0" smtClean="0"/>
              <a:t>keletal muscles are voluntary, and </a:t>
            </a:r>
            <a:r>
              <a:rPr lang="en-AU" sz="2800" dirty="0"/>
              <a:t>move the bones of the </a:t>
            </a:r>
            <a:r>
              <a:rPr lang="en-AU" sz="2800" dirty="0" smtClean="0"/>
              <a:t>skeleton.</a:t>
            </a:r>
            <a:endParaRPr lang="en-AU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AU" sz="28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Smooth muscles are involuntary, and </a:t>
            </a:r>
            <a:r>
              <a:rPr lang="en-AU" sz="2800" dirty="0"/>
              <a:t>help our internal organs carry out functions such as breathing and </a:t>
            </a:r>
            <a:r>
              <a:rPr lang="en-AU" sz="2800" dirty="0" smtClean="0"/>
              <a:t>digestion.</a:t>
            </a:r>
            <a:endParaRPr lang="en-AU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AU" sz="28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Cardiac </a:t>
            </a:r>
            <a:r>
              <a:rPr lang="en-AU" sz="2800" dirty="0"/>
              <a:t>muscles (heart muscles) allow the heart to beat </a:t>
            </a:r>
            <a:r>
              <a:rPr lang="en-AU" sz="2800" dirty="0" smtClean="0"/>
              <a:t>continuously.</a:t>
            </a:r>
            <a:endParaRPr lang="en-AU" sz="28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9282225" y="151676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aseline="0" dirty="0" smtClean="0"/>
                        <a:t>What is an example of a voluntary muscle?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/>
          </p:nvPr>
        </p:nvGraphicFramePr>
        <p:xfrm>
          <a:off x="9285641" y="1361907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an example of a smooth muscle?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9272971" y="2496314"/>
          <a:ext cx="2776208" cy="164722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62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87582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59642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Think, Pair, Share:</a:t>
                      </a:r>
                    </a:p>
                    <a:p>
                      <a:r>
                        <a:rPr lang="en-AU" baseline="0" dirty="0" smtClean="0"/>
                        <a:t>Is cardiac muscle voluntary or involuntary? Explain your choice.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629" y="201863"/>
            <a:ext cx="2157636" cy="2083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049" y="2496314"/>
            <a:ext cx="2150612" cy="201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554" y="4622586"/>
            <a:ext cx="2146287" cy="1881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763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035" y="246776"/>
            <a:ext cx="3286125" cy="64293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955" y="1121963"/>
            <a:ext cx="8410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Major Muscles in the Human Body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38268" y="1304362"/>
            <a:ext cx="1088443" cy="70788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Deltoidss</a:t>
            </a:r>
            <a:endParaRPr lang="en-AU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9738268" y="1672565"/>
            <a:ext cx="1185836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Pectorals</a:t>
            </a:r>
            <a:endParaRPr lang="en-AU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9738269" y="2096241"/>
            <a:ext cx="1028024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Biceps</a:t>
            </a:r>
            <a:endParaRPr lang="en-AU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9731954" y="2513378"/>
            <a:ext cx="1419395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Abdominals</a:t>
            </a:r>
            <a:endParaRPr lang="en-AU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9728346" y="4097137"/>
            <a:ext cx="1401359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Quadriceps</a:t>
            </a:r>
            <a:endParaRPr lang="en-AU" sz="2000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289170" y="1844462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Which muscles move the arm?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1594634" y="2997726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Which muscles cover the abdomen?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/>
          </p:nvPr>
        </p:nvGraphicFramePr>
        <p:xfrm>
          <a:off x="3062847" y="4150990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Which muscle could also be called the thigh muscle?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292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408" y="288399"/>
            <a:ext cx="2838450" cy="63531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955" y="1121963"/>
            <a:ext cx="8410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Major Muscles in the Human Body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89379" y="1258560"/>
            <a:ext cx="1180425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Trapezius</a:t>
            </a:r>
            <a:endParaRPr lang="en-AU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9489380" y="1967352"/>
            <a:ext cx="1028024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Triceps</a:t>
            </a:r>
            <a:endParaRPr lang="en-AU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9489380" y="2383695"/>
            <a:ext cx="1275110" cy="70788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Latissimus dorsi</a:t>
            </a:r>
            <a:endParaRPr lang="en-AU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9489380" y="3368323"/>
            <a:ext cx="1028024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Gluteals</a:t>
            </a:r>
            <a:endParaRPr lang="en-AU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9491182" y="4099083"/>
            <a:ext cx="1384225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Hamstrings</a:t>
            </a:r>
            <a:endParaRPr lang="en-AU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9489379" y="5166275"/>
            <a:ext cx="1770185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Gastrocnemius</a:t>
            </a:r>
            <a:endParaRPr lang="en-AU" sz="20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289170" y="1844462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Which muscle is shaped like a trapezium?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1594634" y="2997726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Which muscles create the human ‘bottom’?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3062847" y="4150990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another name for our calf muscle?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613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955" y="1121963"/>
            <a:ext cx="76590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Joints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Joints are where </a:t>
            </a:r>
            <a:r>
              <a:rPr lang="en-AU" sz="2800" b="1" dirty="0" smtClean="0"/>
              <a:t>two bones meet</a:t>
            </a:r>
            <a:r>
              <a:rPr lang="en-AU" sz="28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ends of bones are covered in a smooth, slippery material called </a:t>
            </a:r>
            <a:r>
              <a:rPr lang="en-AU" sz="2800" b="1" dirty="0" smtClean="0"/>
              <a:t>cartilage</a:t>
            </a:r>
            <a:r>
              <a:rPr lang="en-AU" sz="28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Cartilage </a:t>
            </a:r>
            <a:r>
              <a:rPr lang="en-AU" sz="2800" b="1" dirty="0" smtClean="0"/>
              <a:t>reduces friction </a:t>
            </a:r>
            <a:r>
              <a:rPr lang="en-AU" sz="2800" dirty="0" smtClean="0"/>
              <a:t>between the bones when they move.  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6156940" y="157960"/>
          <a:ext cx="2773677" cy="731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7767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a joint?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/>
          </p:nvPr>
        </p:nvGraphicFramePr>
        <p:xfrm>
          <a:off x="9199682" y="157960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covers the ends of bones?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5" name="Table 64"/>
          <p:cNvGraphicFramePr>
            <a:graphicFrameLocks noGrp="1"/>
          </p:cNvGraphicFramePr>
          <p:nvPr>
            <p:extLst/>
          </p:nvPr>
        </p:nvGraphicFramePr>
        <p:xfrm>
          <a:off x="9199681" y="1335510"/>
          <a:ext cx="27736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the function of cartilage on the ends of bones?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3358" y="3061700"/>
            <a:ext cx="3810000" cy="3524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687" y="3803687"/>
            <a:ext cx="2424295" cy="249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04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955" y="1121963"/>
            <a:ext cx="89977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Types of Joints - Hinge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Only moves backwards and forwards (like a door hinge)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Examples are the elbow, knee and finger joints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9138209" y="240085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7767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does a hinge joint move?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/>
          </p:nvPr>
        </p:nvGraphicFramePr>
        <p:xfrm>
          <a:off x="9140165" y="1491100"/>
          <a:ext cx="27736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Are the joints in the toes hinge joints?  Explain your choice.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7553" y="3342669"/>
            <a:ext cx="2125715" cy="2365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21623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07213" y="3840449"/>
            <a:ext cx="2125715" cy="2365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955" y="1121963"/>
            <a:ext cx="899772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Types of Joints – Ball and Socket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Allows </a:t>
            </a:r>
            <a:r>
              <a:rPr lang="en-AU" sz="2800" dirty="0"/>
              <a:t>movement in all </a:t>
            </a:r>
            <a:r>
              <a:rPr lang="en-AU" sz="2800" dirty="0" smtClean="0"/>
              <a:t>directions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One bone has a ball shaped end that fits into the cup shape of the other </a:t>
            </a:r>
            <a:r>
              <a:rPr lang="en-AU" sz="2800" dirty="0" smtClean="0"/>
              <a:t>bone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Examples are the hip and </a:t>
            </a:r>
            <a:r>
              <a:rPr lang="en-AU" sz="2800" dirty="0" smtClean="0"/>
              <a:t>shoulder</a:t>
            </a:r>
            <a:endParaRPr lang="en-AU" sz="28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9251832" y="230063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7767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does a hinge joint move?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/>
          </p:nvPr>
        </p:nvGraphicFramePr>
        <p:xfrm>
          <a:off x="9264610" y="1483569"/>
          <a:ext cx="27736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Are the joints in the toes hinge joints?  Explain your choice.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66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9354003" y="292658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What does the circulatory system do?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9354003" y="1451551"/>
          <a:ext cx="2605964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What is circulation?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02932" y="970498"/>
            <a:ext cx="495838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The Circulatory 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The circulatory system is a group of organs which work together to transport gases, nutrients, waste products and heat around the body.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This process is known as circulation.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5D33B375-E8D7-486D-9865-74338497E19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354003" y="2341204"/>
          <a:ext cx="2605964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Would you expect to find sugars in your blood? Why or why not?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2DAF34E1-CB3F-43B7-AEDC-CBB7F83E8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317" y="1298498"/>
            <a:ext cx="4000489" cy="400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9354003" y="292658"/>
          <a:ext cx="2605964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What are the three organs of the circulatory system?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9354003" y="1713254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aseline="0" dirty="0"/>
                        <a:t>What is the function of blood vessels?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9354003" y="2859530"/>
          <a:ext cx="2605964" cy="1828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aseline="0" dirty="0"/>
                        <a:t>Via the blood, oxygen is carried to the cells and carbon dioxide away from the cells. Why is this important?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02931" y="970498"/>
            <a:ext cx="8779361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The Circulatory 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There are </a:t>
            </a:r>
            <a:r>
              <a:rPr lang="en-AU" sz="2800" b="1" dirty="0"/>
              <a:t>three</a:t>
            </a:r>
            <a:r>
              <a:rPr lang="en-AU" sz="2800" dirty="0"/>
              <a:t> organs in the circulatory system: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600" b="1" dirty="0"/>
              <a:t>Heart – </a:t>
            </a:r>
            <a:r>
              <a:rPr lang="en-AU" sz="2600" dirty="0"/>
              <a:t>a pair of pumps made of cardiac muscle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600" b="1" dirty="0"/>
              <a:t>Blood vessels –</a:t>
            </a:r>
            <a:r>
              <a:rPr lang="en-AU" sz="2600" dirty="0"/>
              <a:t> tubes which allow the movement of blood throughout the body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600" b="1" dirty="0"/>
              <a:t>Blood – </a:t>
            </a:r>
            <a:r>
              <a:rPr lang="en-AU" sz="2600" dirty="0"/>
              <a:t>a liquid organ that carries oxygen, nutrients and water </a:t>
            </a:r>
            <a:r>
              <a:rPr lang="en-AU" sz="2600" b="1" dirty="0"/>
              <a:t>to</a:t>
            </a:r>
            <a:r>
              <a:rPr lang="en-AU" sz="2600" dirty="0"/>
              <a:t> cells, and removes carbon dioxide and waste </a:t>
            </a:r>
            <a:r>
              <a:rPr lang="en-AU" sz="2600" b="1" dirty="0"/>
              <a:t>from</a:t>
            </a:r>
            <a:r>
              <a:rPr lang="en-AU" sz="2600" dirty="0"/>
              <a:t> cells</a:t>
            </a:r>
            <a:endParaRPr lang="en-AU" sz="2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57"/>
          <a:stretch/>
        </p:blipFill>
        <p:spPr>
          <a:xfrm>
            <a:off x="4023093" y="3875649"/>
            <a:ext cx="4001849" cy="298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7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183" y="1626847"/>
            <a:ext cx="4333687" cy="50754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1" y="137160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6589513" y="81853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Where is the heart located?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9409906" y="77110"/>
          <a:ext cx="2605964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aseline="0" dirty="0"/>
                        <a:t>How does the heart move the blood around the body?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1468566" y="5632727"/>
          <a:ext cx="2605964" cy="101214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206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What colour represents oxygenated blood?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3131" y="721934"/>
            <a:ext cx="730450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The Heart – Function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The heart is a muscular pump located slightly to the left of the middle of the chest, behind the sternum (breastbone).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It is constantly contracting and relaxing, which moves the blood and its contents around the body.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The heart is connected to arteries that carry oxygenated blood (</a:t>
            </a:r>
            <a:r>
              <a:rPr lang="en-AU" sz="2800" dirty="0">
                <a:solidFill>
                  <a:srgbClr val="FF0000"/>
                </a:solidFill>
              </a:rPr>
              <a:t>red</a:t>
            </a:r>
            <a:r>
              <a:rPr lang="en-AU" sz="2800" dirty="0"/>
              <a:t>) to the body’s cells, and veins that carry deoxygenated blood (</a:t>
            </a:r>
            <a:r>
              <a:rPr lang="en-AU" sz="2800" dirty="0">
                <a:solidFill>
                  <a:srgbClr val="00B0F0"/>
                </a:solidFill>
              </a:rPr>
              <a:t>blue</a:t>
            </a:r>
            <a:r>
              <a:rPr lang="en-AU" sz="2800" dirty="0"/>
              <a:t>) back to the heart.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4523618" y="5632728"/>
          <a:ext cx="2605964" cy="101214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2067">
                <a:tc>
                  <a:txBody>
                    <a:bodyPr/>
                    <a:lstStyle/>
                    <a:p>
                      <a:r>
                        <a:rPr lang="en-AU" dirty="0"/>
                        <a:t>CFU 4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What colour represents deoxygenated blood?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886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051" y="1572084"/>
            <a:ext cx="4818380" cy="48183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955" y="1121963"/>
            <a:ext cx="7213829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/>
              <a:t>Parts of the Heart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The heart has four chambers: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600" dirty="0"/>
              <a:t>Two atria (singular: atrium)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AU" sz="2400" dirty="0"/>
              <a:t>The top two chambers, where blood enters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600" dirty="0"/>
              <a:t>Two ventricles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AU" sz="2400" dirty="0"/>
              <a:t>The bottom two chambers, which blood is pumped out of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The heart also has four main blood vessels: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600" dirty="0"/>
              <a:t>Pulmonary Artery – sends blood to the lungs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600" dirty="0"/>
              <a:t>Pulmonary Vein – receives blood from the lungs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600" dirty="0"/>
              <a:t>Aorta – sends blood to the body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600" dirty="0"/>
              <a:t>Vena Cava (superior and inferior) – receives blood from the body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4292796" y="163040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How many chambers does the heart have?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/>
          </p:nvPr>
        </p:nvGraphicFramePr>
        <p:xfrm>
          <a:off x="5075876" y="1335537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Which</a:t>
                      </a:r>
                      <a:r>
                        <a:rPr lang="en-AU" baseline="0" dirty="0"/>
                        <a:t> blood vessels carry blood away from the heart?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5" name="Table 64"/>
          <p:cNvGraphicFramePr>
            <a:graphicFrameLocks noGrp="1"/>
          </p:cNvGraphicFramePr>
          <p:nvPr>
            <p:extLst/>
          </p:nvPr>
        </p:nvGraphicFramePr>
        <p:xfrm>
          <a:off x="8695944" y="55377"/>
          <a:ext cx="3397293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972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What is the function of the pulmonary vein? Explain how it is different to pulmonary artery.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304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955" y="1121963"/>
            <a:ext cx="7129067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 smtClean="0"/>
              <a:t>Characteristics of Bones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Bones need to be </a:t>
            </a:r>
            <a:r>
              <a:rPr lang="en-AU" sz="2700" b="1" dirty="0" smtClean="0"/>
              <a:t>strong</a:t>
            </a:r>
            <a:r>
              <a:rPr lang="en-AU" sz="2700" dirty="0" smtClean="0"/>
              <a:t> so they don’t snap under normal activity.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They must be </a:t>
            </a:r>
            <a:r>
              <a:rPr lang="en-AU" sz="2700" b="1" dirty="0" smtClean="0"/>
              <a:t>light</a:t>
            </a:r>
            <a:r>
              <a:rPr lang="en-AU" sz="2700" dirty="0" smtClean="0"/>
              <a:t> so they can be moved by muscles.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They must be </a:t>
            </a:r>
            <a:r>
              <a:rPr lang="en-AU" sz="2700" b="1" dirty="0" smtClean="0"/>
              <a:t>elastic</a:t>
            </a:r>
            <a:r>
              <a:rPr lang="en-AU" sz="2700" dirty="0" smtClean="0"/>
              <a:t> so they can be compressed and stretched without breaking.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649636"/>
              </p:ext>
            </p:extLst>
          </p:nvPr>
        </p:nvGraphicFramePr>
        <p:xfrm>
          <a:off x="6474130" y="163040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are the three characteristics of bones?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226749"/>
              </p:ext>
            </p:extLst>
          </p:nvPr>
        </p:nvGraphicFramePr>
        <p:xfrm>
          <a:off x="992811" y="4340630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Why do bones need to be elastic?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5" name="Table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768028"/>
              </p:ext>
            </p:extLst>
          </p:nvPr>
        </p:nvGraphicFramePr>
        <p:xfrm>
          <a:off x="4292795" y="4340630"/>
          <a:ext cx="27736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Which characteristic of bones allows them to be moved easily?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934683"/>
              </p:ext>
            </p:extLst>
          </p:nvPr>
        </p:nvGraphicFramePr>
        <p:xfrm>
          <a:off x="9782059" y="157960"/>
          <a:ext cx="2191300" cy="238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91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Vocabulary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u="none" dirty="0" smtClean="0">
                          <a:latin typeface="+mn-lt"/>
                          <a:cs typeface="Arial" panose="020B0604020202020204" pitchFamily="34" charset="0"/>
                        </a:rPr>
                        <a:t>Characteristic: Feature</a:t>
                      </a:r>
                      <a:r>
                        <a:rPr lang="en-AU" sz="1800" u="none" baseline="0" dirty="0" smtClean="0">
                          <a:latin typeface="+mn-lt"/>
                          <a:cs typeface="Arial" panose="020B0604020202020204" pitchFamily="34" charset="0"/>
                        </a:rPr>
                        <a:t> or quality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en-AU" sz="1800" u="none" baseline="0" dirty="0" smtClean="0"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u="none" baseline="0" dirty="0" smtClean="0">
                          <a:latin typeface="+mn-lt"/>
                          <a:cs typeface="Arial" panose="020B0604020202020204" pitchFamily="34" charset="0"/>
                        </a:rPr>
                        <a:t>Elastic: able to return to its normal shape after being stretched or compressed</a:t>
                      </a:r>
                      <a:endParaRPr lang="en-AU" sz="1800" u="none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673" y="3001904"/>
            <a:ext cx="4477685" cy="360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02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31018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4292796" y="163040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How does deoxygenated blood enter the heart?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/>
          </p:nvPr>
        </p:nvGraphicFramePr>
        <p:xfrm>
          <a:off x="9203140" y="92903"/>
          <a:ext cx="27736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Which valves prevent back-flow in the right atrium and right ventricle?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5" name="Table 64"/>
          <p:cNvGraphicFramePr>
            <a:graphicFrameLocks noGrp="1"/>
          </p:cNvGraphicFramePr>
          <p:nvPr>
            <p:extLst/>
          </p:nvPr>
        </p:nvGraphicFramePr>
        <p:xfrm>
          <a:off x="391705" y="5117522"/>
          <a:ext cx="3019007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190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Where does the deoxygenated blood go after leaving the right ventricle? How does it get there?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4463" y="1495343"/>
            <a:ext cx="4822354" cy="48223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1327" y="1087474"/>
            <a:ext cx="7286593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/>
              <a:t>The Heart – Function: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/>
              <a:t>Deoxygenated blood from the body enters the heart through the </a:t>
            </a:r>
            <a:r>
              <a:rPr lang="en-AU" sz="2700" b="1" dirty="0"/>
              <a:t>vena cava</a:t>
            </a:r>
            <a:r>
              <a:rPr lang="en-AU" sz="27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/>
              <a:t>It enters the </a:t>
            </a:r>
            <a:r>
              <a:rPr lang="en-AU" sz="2700" b="1" dirty="0"/>
              <a:t>right atrium</a:t>
            </a:r>
            <a:r>
              <a:rPr lang="en-AU" sz="2700" dirty="0"/>
              <a:t>, and is pumped into the </a:t>
            </a:r>
            <a:r>
              <a:rPr lang="en-AU" sz="2700" b="1" dirty="0"/>
              <a:t>right ventricle</a:t>
            </a:r>
            <a:r>
              <a:rPr lang="en-AU" sz="27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/>
              <a:t>The deoxygenated blood then is pumped out to the lungs through the </a:t>
            </a:r>
            <a:r>
              <a:rPr lang="en-AU" sz="2700" b="1" dirty="0"/>
              <a:t>pulmonary artery</a:t>
            </a:r>
            <a:r>
              <a:rPr lang="en-AU" sz="27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b="1" dirty="0"/>
              <a:t>Valves</a:t>
            </a:r>
            <a:r>
              <a:rPr lang="en-AU" sz="2700" dirty="0"/>
              <a:t> (tricuspid and pulmonary) prevent blood flowing back the wrong way.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7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700" dirty="0"/>
          </a:p>
        </p:txBody>
      </p:sp>
    </p:spTree>
    <p:extLst>
      <p:ext uri="{BB962C8B-B14F-4D97-AF65-F5344CB8AC3E}">
        <p14:creationId xmlns:p14="http://schemas.microsoft.com/office/powerpoint/2010/main" val="267014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887" y="1235207"/>
            <a:ext cx="5011369" cy="50113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331018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4292796" y="163040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How does oxygenated blood enter the heart?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/>
          </p:nvPr>
        </p:nvGraphicFramePr>
        <p:xfrm>
          <a:off x="8049087" y="148208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What role do the valves play in the heart?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42" name="Table 41"/>
          <p:cNvGraphicFramePr>
            <a:graphicFrameLocks noGrp="1"/>
          </p:cNvGraphicFramePr>
          <p:nvPr>
            <p:extLst/>
          </p:nvPr>
        </p:nvGraphicFramePr>
        <p:xfrm>
          <a:off x="1070946" y="5535376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How does the blood enter the body from the heart?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01327" y="1087474"/>
            <a:ext cx="7286593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/>
              <a:t>The Heart – Function: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/>
              <a:t>Oxygenated blood from the lungs enters the heart through the </a:t>
            </a:r>
            <a:r>
              <a:rPr lang="en-AU" sz="2700" b="1" dirty="0"/>
              <a:t>pulmonary vein</a:t>
            </a:r>
            <a:r>
              <a:rPr lang="en-AU" sz="27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/>
              <a:t>It enters the </a:t>
            </a:r>
            <a:r>
              <a:rPr lang="en-AU" sz="2700" b="1" dirty="0"/>
              <a:t>left atrium</a:t>
            </a:r>
            <a:r>
              <a:rPr lang="en-AU" sz="2700" dirty="0"/>
              <a:t>, and is pumped into the </a:t>
            </a:r>
            <a:r>
              <a:rPr lang="en-AU" sz="2700" b="1" dirty="0"/>
              <a:t>left ventricle</a:t>
            </a:r>
            <a:r>
              <a:rPr lang="en-AU" sz="27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/>
              <a:t>The oxygenated blood is then pumped out to the body through the </a:t>
            </a:r>
            <a:r>
              <a:rPr lang="en-AU" sz="2700" b="1" dirty="0"/>
              <a:t>aorta</a:t>
            </a:r>
            <a:r>
              <a:rPr lang="en-AU" sz="27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b="1" dirty="0"/>
              <a:t>Valves</a:t>
            </a:r>
            <a:r>
              <a:rPr lang="en-AU" sz="2700" dirty="0"/>
              <a:t> (mitral and aortic), prevent blood flowing back the wrong way.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7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7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F98CCF2B-0597-4048-8C1B-541B9882F78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000416" y="5261056"/>
          <a:ext cx="27736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4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What is the difference between the left and right sides of the heart?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918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275967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121496" y="930445"/>
          <a:ext cx="6211986" cy="2545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2119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4341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400" b="1" dirty="0">
                          <a:latin typeface="+mn-lt"/>
                        </a:rPr>
                        <a:t>Describing the path of blood through the heart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82236">
                <a:tc>
                  <a:txBody>
                    <a:bodyPr/>
                    <a:lstStyle/>
                    <a:p>
                      <a:pPr marL="0" indent="0">
                        <a:lnSpc>
                          <a:spcPct val="125000"/>
                        </a:lnSpc>
                        <a:buNone/>
                      </a:pPr>
                      <a:r>
                        <a:rPr lang="en-AU" sz="2000" dirty="0">
                          <a:latin typeface="+mn-lt"/>
                        </a:rPr>
                        <a:t>1.</a:t>
                      </a:r>
                      <a:r>
                        <a:rPr lang="en-AU" sz="2000" baseline="0" dirty="0">
                          <a:latin typeface="+mn-lt"/>
                        </a:rPr>
                        <a:t> Identify the starting point on the diagram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>
                          <a:latin typeface="+mn-lt"/>
                        </a:rPr>
                        <a:t>2. State whether the blood is</a:t>
                      </a:r>
                      <a:r>
                        <a:rPr lang="en-AU" sz="2000" baseline="0" dirty="0">
                          <a:latin typeface="+mn-lt"/>
                        </a:rPr>
                        <a:t> </a:t>
                      </a:r>
                      <a:r>
                        <a:rPr lang="en-AU" sz="2000" baseline="0" dirty="0">
                          <a:solidFill>
                            <a:srgbClr val="FF0000"/>
                          </a:solidFill>
                          <a:latin typeface="+mn-lt"/>
                        </a:rPr>
                        <a:t>oxygenated</a:t>
                      </a:r>
                      <a:r>
                        <a:rPr lang="en-AU" sz="2000" baseline="0" dirty="0">
                          <a:latin typeface="+mn-lt"/>
                        </a:rPr>
                        <a:t> (red) or </a:t>
                      </a:r>
                      <a:r>
                        <a:rPr lang="en-AU" sz="2000" baseline="0" dirty="0">
                          <a:solidFill>
                            <a:srgbClr val="0070C0"/>
                          </a:solidFill>
                          <a:latin typeface="+mn-lt"/>
                        </a:rPr>
                        <a:t>deoxygenated</a:t>
                      </a:r>
                      <a:r>
                        <a:rPr lang="en-AU" sz="2000" baseline="0" dirty="0">
                          <a:latin typeface="+mn-lt"/>
                        </a:rPr>
                        <a:t> (blue)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baseline="0" dirty="0">
                          <a:latin typeface="+mn-lt"/>
                        </a:rPr>
                        <a:t>3. </a:t>
                      </a:r>
                      <a:r>
                        <a:rPr lang="en-AU" sz="2000" dirty="0">
                          <a:latin typeface="+mn-lt"/>
                        </a:rPr>
                        <a:t>Follow the arrows through the different</a:t>
                      </a:r>
                      <a:r>
                        <a:rPr lang="en-AU" sz="2000" baseline="0" dirty="0">
                          <a:latin typeface="+mn-lt"/>
                        </a:rPr>
                        <a:t> parts of the heart until the blood exits the heart</a:t>
                      </a:r>
                      <a:endParaRPr lang="en-AU" sz="2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51243" y="3647825"/>
            <a:ext cx="598223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Describe the path of blood from the right ventricle.</a:t>
            </a:r>
          </a:p>
          <a:p>
            <a:endParaRPr lang="en-AU" sz="2800" dirty="0"/>
          </a:p>
          <a:p>
            <a:r>
              <a:rPr lang="en-AU" sz="2800" dirty="0">
                <a:solidFill>
                  <a:srgbClr val="00B050"/>
                </a:solidFill>
              </a:rPr>
              <a:t>The deoxygenated blood in the right ventricle goes through the pulmonary artery to the lungs.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777CA78E-2344-42F6-8254-FE9F3353B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EF"/>
              </a:clrFrom>
              <a:clrTo>
                <a:srgbClr val="FFFF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482" y="1252344"/>
            <a:ext cx="5858518" cy="432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84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275967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121496" y="930445"/>
          <a:ext cx="6211986" cy="2545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2119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4341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400" b="1" dirty="0">
                          <a:latin typeface="+mn-lt"/>
                        </a:rPr>
                        <a:t>Describing the path of blood through the heart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82236">
                <a:tc>
                  <a:txBody>
                    <a:bodyPr/>
                    <a:lstStyle/>
                    <a:p>
                      <a:pPr marL="0" indent="0">
                        <a:lnSpc>
                          <a:spcPct val="125000"/>
                        </a:lnSpc>
                        <a:buNone/>
                      </a:pPr>
                      <a:r>
                        <a:rPr lang="en-AU" sz="2000" dirty="0">
                          <a:latin typeface="+mn-lt"/>
                        </a:rPr>
                        <a:t>1.</a:t>
                      </a:r>
                      <a:r>
                        <a:rPr lang="en-AU" sz="2000" baseline="0" dirty="0">
                          <a:latin typeface="+mn-lt"/>
                        </a:rPr>
                        <a:t> Identify the starting point on the diagram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>
                          <a:latin typeface="+mn-lt"/>
                        </a:rPr>
                        <a:t>2. State whether the blood is</a:t>
                      </a:r>
                      <a:r>
                        <a:rPr lang="en-AU" sz="2000" baseline="0" dirty="0">
                          <a:latin typeface="+mn-lt"/>
                        </a:rPr>
                        <a:t> </a:t>
                      </a:r>
                      <a:r>
                        <a:rPr lang="en-AU" sz="2000" baseline="0" dirty="0">
                          <a:solidFill>
                            <a:srgbClr val="FF0000"/>
                          </a:solidFill>
                          <a:latin typeface="+mn-lt"/>
                        </a:rPr>
                        <a:t>oxygenated</a:t>
                      </a:r>
                      <a:r>
                        <a:rPr lang="en-AU" sz="2000" baseline="0" dirty="0">
                          <a:latin typeface="+mn-lt"/>
                        </a:rPr>
                        <a:t> (red) or </a:t>
                      </a:r>
                      <a:r>
                        <a:rPr lang="en-AU" sz="2000" baseline="0" dirty="0">
                          <a:solidFill>
                            <a:srgbClr val="0070C0"/>
                          </a:solidFill>
                          <a:latin typeface="+mn-lt"/>
                        </a:rPr>
                        <a:t>deoxygenated</a:t>
                      </a:r>
                      <a:r>
                        <a:rPr lang="en-AU" sz="2000" baseline="0" dirty="0">
                          <a:latin typeface="+mn-lt"/>
                        </a:rPr>
                        <a:t> (blue)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baseline="0" dirty="0">
                          <a:latin typeface="+mn-lt"/>
                        </a:rPr>
                        <a:t>3. </a:t>
                      </a:r>
                      <a:r>
                        <a:rPr lang="en-AU" sz="2000" dirty="0">
                          <a:latin typeface="+mn-lt"/>
                        </a:rPr>
                        <a:t>Follow the arrows through the different</a:t>
                      </a:r>
                      <a:r>
                        <a:rPr lang="en-AU" sz="2000" baseline="0" dirty="0">
                          <a:latin typeface="+mn-lt"/>
                        </a:rPr>
                        <a:t> parts of the heart until the blood exits the heart</a:t>
                      </a:r>
                      <a:endParaRPr lang="en-AU" sz="2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51243" y="3647825"/>
            <a:ext cx="598223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Describe the path of blood from the left ventricle.</a:t>
            </a:r>
          </a:p>
          <a:p>
            <a:endParaRPr lang="en-AU" sz="2800" dirty="0"/>
          </a:p>
          <a:p>
            <a:r>
              <a:rPr lang="en-AU" sz="2800" dirty="0">
                <a:solidFill>
                  <a:srgbClr val="00B050"/>
                </a:solidFill>
              </a:rPr>
              <a:t>The oxygenated blood in the left ventricle goes through the aorta to the body.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xmlns="" id="{9CB56278-34FD-4EE6-B67E-0D673C075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EF"/>
              </a:clrFrom>
              <a:clrTo>
                <a:srgbClr val="FFFF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482" y="1252344"/>
            <a:ext cx="5858518" cy="432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56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275967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121496" y="930445"/>
          <a:ext cx="6211986" cy="2545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2119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4341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400" b="1" dirty="0">
                          <a:latin typeface="+mn-lt"/>
                        </a:rPr>
                        <a:t>Describing the path of blood through the heart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82236">
                <a:tc>
                  <a:txBody>
                    <a:bodyPr/>
                    <a:lstStyle/>
                    <a:p>
                      <a:pPr marL="0" indent="0">
                        <a:lnSpc>
                          <a:spcPct val="125000"/>
                        </a:lnSpc>
                        <a:buNone/>
                      </a:pPr>
                      <a:r>
                        <a:rPr lang="en-AU" sz="2000" dirty="0">
                          <a:latin typeface="+mn-lt"/>
                        </a:rPr>
                        <a:t>1.</a:t>
                      </a:r>
                      <a:r>
                        <a:rPr lang="en-AU" sz="2000" baseline="0" dirty="0">
                          <a:latin typeface="+mn-lt"/>
                        </a:rPr>
                        <a:t> Identify the starting point on the diagram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>
                          <a:latin typeface="+mn-lt"/>
                        </a:rPr>
                        <a:t>2. State whether the blood is</a:t>
                      </a:r>
                      <a:r>
                        <a:rPr lang="en-AU" sz="2000" baseline="0" dirty="0">
                          <a:latin typeface="+mn-lt"/>
                        </a:rPr>
                        <a:t> </a:t>
                      </a:r>
                      <a:r>
                        <a:rPr lang="en-AU" sz="2000" baseline="0" dirty="0">
                          <a:solidFill>
                            <a:srgbClr val="FF0000"/>
                          </a:solidFill>
                          <a:latin typeface="+mn-lt"/>
                        </a:rPr>
                        <a:t>oxygenated</a:t>
                      </a:r>
                      <a:r>
                        <a:rPr lang="en-AU" sz="2000" baseline="0" dirty="0">
                          <a:latin typeface="+mn-lt"/>
                        </a:rPr>
                        <a:t> (red) or </a:t>
                      </a:r>
                      <a:r>
                        <a:rPr lang="en-AU" sz="2000" baseline="0" dirty="0">
                          <a:solidFill>
                            <a:srgbClr val="0070C0"/>
                          </a:solidFill>
                          <a:latin typeface="+mn-lt"/>
                        </a:rPr>
                        <a:t>deoxygenated</a:t>
                      </a:r>
                      <a:r>
                        <a:rPr lang="en-AU" sz="2000" baseline="0" dirty="0">
                          <a:latin typeface="+mn-lt"/>
                        </a:rPr>
                        <a:t> (blue)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baseline="0" dirty="0">
                          <a:latin typeface="+mn-lt"/>
                        </a:rPr>
                        <a:t>3. </a:t>
                      </a:r>
                      <a:r>
                        <a:rPr lang="en-AU" sz="2000" dirty="0">
                          <a:latin typeface="+mn-lt"/>
                        </a:rPr>
                        <a:t>Follow the arrows through the different</a:t>
                      </a:r>
                      <a:r>
                        <a:rPr lang="en-AU" sz="2000" baseline="0" dirty="0">
                          <a:latin typeface="+mn-lt"/>
                        </a:rPr>
                        <a:t> parts of the heart until the blood exits the heart</a:t>
                      </a:r>
                      <a:endParaRPr lang="en-AU" sz="2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51243" y="3647825"/>
            <a:ext cx="598223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Describe the path of blood from the left atrium.</a:t>
            </a:r>
          </a:p>
          <a:p>
            <a:endParaRPr lang="en-AU" sz="2800" dirty="0"/>
          </a:p>
          <a:p>
            <a:r>
              <a:rPr lang="en-AU" sz="2800" dirty="0">
                <a:solidFill>
                  <a:srgbClr val="00B050"/>
                </a:solidFill>
              </a:rPr>
              <a:t>The oxygenated blood in the left atrium goes into the left ventricle, then through the aorta to the body.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xmlns="" id="{9CE2CC6F-8903-466E-81AF-C1E28B8E9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EF"/>
              </a:clrFrom>
              <a:clrTo>
                <a:srgbClr val="FFFF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482" y="1252344"/>
            <a:ext cx="5858518" cy="432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70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275967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121496" y="930445"/>
          <a:ext cx="6211986" cy="2545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2119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4341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400" b="1" dirty="0">
                          <a:latin typeface="+mn-lt"/>
                        </a:rPr>
                        <a:t>Describing the path of blood through the heart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82236">
                <a:tc>
                  <a:txBody>
                    <a:bodyPr/>
                    <a:lstStyle/>
                    <a:p>
                      <a:pPr marL="0" indent="0">
                        <a:lnSpc>
                          <a:spcPct val="125000"/>
                        </a:lnSpc>
                        <a:buNone/>
                      </a:pPr>
                      <a:r>
                        <a:rPr lang="en-AU" sz="2000" dirty="0">
                          <a:latin typeface="+mn-lt"/>
                        </a:rPr>
                        <a:t>1.</a:t>
                      </a:r>
                      <a:r>
                        <a:rPr lang="en-AU" sz="2000" baseline="0" dirty="0">
                          <a:latin typeface="+mn-lt"/>
                        </a:rPr>
                        <a:t> Identify the starting point on the diagram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>
                          <a:latin typeface="+mn-lt"/>
                        </a:rPr>
                        <a:t>2. State whether the blood is</a:t>
                      </a:r>
                      <a:r>
                        <a:rPr lang="en-AU" sz="2000" baseline="0" dirty="0">
                          <a:latin typeface="+mn-lt"/>
                        </a:rPr>
                        <a:t> </a:t>
                      </a:r>
                      <a:r>
                        <a:rPr lang="en-AU" sz="2000" baseline="0" dirty="0">
                          <a:solidFill>
                            <a:srgbClr val="FF0000"/>
                          </a:solidFill>
                          <a:latin typeface="+mn-lt"/>
                        </a:rPr>
                        <a:t>oxygenated</a:t>
                      </a:r>
                      <a:r>
                        <a:rPr lang="en-AU" sz="2000" baseline="0" dirty="0">
                          <a:latin typeface="+mn-lt"/>
                        </a:rPr>
                        <a:t> (red) or </a:t>
                      </a:r>
                      <a:r>
                        <a:rPr lang="en-AU" sz="2000" baseline="0" dirty="0">
                          <a:solidFill>
                            <a:srgbClr val="0070C0"/>
                          </a:solidFill>
                          <a:latin typeface="+mn-lt"/>
                        </a:rPr>
                        <a:t>deoxygenated</a:t>
                      </a:r>
                      <a:r>
                        <a:rPr lang="en-AU" sz="2000" baseline="0" dirty="0">
                          <a:latin typeface="+mn-lt"/>
                        </a:rPr>
                        <a:t> (blue)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baseline="0" dirty="0">
                          <a:latin typeface="+mn-lt"/>
                        </a:rPr>
                        <a:t>3. </a:t>
                      </a:r>
                      <a:r>
                        <a:rPr lang="en-AU" sz="2000" dirty="0">
                          <a:latin typeface="+mn-lt"/>
                        </a:rPr>
                        <a:t>Follow the arrows through the different</a:t>
                      </a:r>
                      <a:r>
                        <a:rPr lang="en-AU" sz="2000" baseline="0" dirty="0">
                          <a:latin typeface="+mn-lt"/>
                        </a:rPr>
                        <a:t> parts of the heart until the blood exits the heart</a:t>
                      </a:r>
                      <a:endParaRPr lang="en-AU" sz="2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51243" y="3647825"/>
            <a:ext cx="598223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Describe the path of blood from the vena cava.</a:t>
            </a:r>
          </a:p>
          <a:p>
            <a:endParaRPr lang="en-AU" sz="2800" dirty="0"/>
          </a:p>
          <a:p>
            <a:r>
              <a:rPr lang="en-AU" sz="2800" dirty="0">
                <a:solidFill>
                  <a:srgbClr val="00B050"/>
                </a:solidFill>
              </a:rPr>
              <a:t>The deoxygenated blood goes through the vena cava into the right atrium, then the right ventricle and goes to the lungs through the pulmonary artery.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xmlns="" id="{5E1A8E23-F5C0-4F2B-83A2-59E539035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EF"/>
              </a:clrFrom>
              <a:clrTo>
                <a:srgbClr val="FFFF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482" y="1252344"/>
            <a:ext cx="5858518" cy="432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52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275967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121496" y="930445"/>
          <a:ext cx="6211986" cy="2545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2119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4341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400" b="1" dirty="0">
                          <a:latin typeface="+mn-lt"/>
                        </a:rPr>
                        <a:t>Describing the path of blood through the heart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82236">
                <a:tc>
                  <a:txBody>
                    <a:bodyPr/>
                    <a:lstStyle/>
                    <a:p>
                      <a:pPr marL="0" indent="0">
                        <a:lnSpc>
                          <a:spcPct val="125000"/>
                        </a:lnSpc>
                        <a:buNone/>
                      </a:pPr>
                      <a:r>
                        <a:rPr lang="en-AU" sz="2000" dirty="0">
                          <a:latin typeface="+mn-lt"/>
                        </a:rPr>
                        <a:t>1.</a:t>
                      </a:r>
                      <a:r>
                        <a:rPr lang="en-AU" sz="2000" baseline="0" dirty="0">
                          <a:latin typeface="+mn-lt"/>
                        </a:rPr>
                        <a:t> Identify the starting point on the diagram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>
                          <a:latin typeface="+mn-lt"/>
                        </a:rPr>
                        <a:t>2. State whether the blood is</a:t>
                      </a:r>
                      <a:r>
                        <a:rPr lang="en-AU" sz="2000" baseline="0" dirty="0">
                          <a:latin typeface="+mn-lt"/>
                        </a:rPr>
                        <a:t> </a:t>
                      </a:r>
                      <a:r>
                        <a:rPr lang="en-AU" sz="2000" baseline="0" dirty="0">
                          <a:solidFill>
                            <a:srgbClr val="FF0000"/>
                          </a:solidFill>
                          <a:latin typeface="+mn-lt"/>
                        </a:rPr>
                        <a:t>oxygenated</a:t>
                      </a:r>
                      <a:r>
                        <a:rPr lang="en-AU" sz="2000" baseline="0" dirty="0">
                          <a:latin typeface="+mn-lt"/>
                        </a:rPr>
                        <a:t> (red) or </a:t>
                      </a:r>
                      <a:r>
                        <a:rPr lang="en-AU" sz="2000" baseline="0" dirty="0">
                          <a:solidFill>
                            <a:srgbClr val="0070C0"/>
                          </a:solidFill>
                          <a:latin typeface="+mn-lt"/>
                        </a:rPr>
                        <a:t>deoxygenated</a:t>
                      </a:r>
                      <a:r>
                        <a:rPr lang="en-AU" sz="2000" baseline="0" dirty="0">
                          <a:latin typeface="+mn-lt"/>
                        </a:rPr>
                        <a:t> (blue)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baseline="0" dirty="0">
                          <a:latin typeface="+mn-lt"/>
                        </a:rPr>
                        <a:t>3. </a:t>
                      </a:r>
                      <a:r>
                        <a:rPr lang="en-AU" sz="2000" dirty="0">
                          <a:latin typeface="+mn-lt"/>
                        </a:rPr>
                        <a:t>Follow the arrows through the different</a:t>
                      </a:r>
                      <a:r>
                        <a:rPr lang="en-AU" sz="2000" baseline="0" dirty="0">
                          <a:latin typeface="+mn-lt"/>
                        </a:rPr>
                        <a:t> parts of the heart until the blood exits the heart</a:t>
                      </a:r>
                      <a:endParaRPr lang="en-AU" sz="2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51243" y="3647825"/>
            <a:ext cx="598223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Describe the path of blood from the pulmonary veins.</a:t>
            </a:r>
          </a:p>
          <a:p>
            <a:endParaRPr lang="en-AU" sz="2800" dirty="0"/>
          </a:p>
          <a:p>
            <a:r>
              <a:rPr lang="en-AU" sz="2800" dirty="0">
                <a:solidFill>
                  <a:srgbClr val="00B050"/>
                </a:solidFill>
              </a:rPr>
              <a:t>The oxygenated blood goes through the pulmonary vein into the left atrium, then goes into the left ventricle and goes out through the aorta to the body.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xmlns="" id="{F761DE35-D673-4928-8619-2529CF5A4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EF"/>
              </a:clrFrom>
              <a:clrTo>
                <a:srgbClr val="FFFF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482" y="1252344"/>
            <a:ext cx="5858518" cy="432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24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825502"/>
            <a:ext cx="727606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 smtClean="0"/>
              <a:t>The Circulatory System – Blood Vessels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Blood vessels are made of three types of tubes: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Arteries – have thick, elastic walls and carry blood away from the heart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Veins – have thinner walls and carry blood back to the heart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Capillaries – are only one cell thick and pass oxygen, nutrients and wastes from blood to the cells.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AU" sz="27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6354632" y="93568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many types of tubes are there in blood vessels?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/>
          </p:nvPr>
        </p:nvGraphicFramePr>
        <p:xfrm>
          <a:off x="9260798" y="108492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Which way does the blood flow in the arteries?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5" name="Table 64"/>
          <p:cNvGraphicFramePr>
            <a:graphicFrameLocks noGrp="1"/>
          </p:cNvGraphicFramePr>
          <p:nvPr>
            <p:extLst/>
          </p:nvPr>
        </p:nvGraphicFramePr>
        <p:xfrm>
          <a:off x="278894" y="4719315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Which way does the blood flow in the veins?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6" name="Table 65"/>
          <p:cNvGraphicFramePr>
            <a:graphicFrameLocks noGrp="1"/>
          </p:cNvGraphicFramePr>
          <p:nvPr>
            <p:extLst/>
          </p:nvPr>
        </p:nvGraphicFramePr>
        <p:xfrm>
          <a:off x="278894" y="5795933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4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Which blood vessel are the smallest?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7" name="Table 66"/>
          <p:cNvGraphicFramePr>
            <a:graphicFrameLocks noGrp="1"/>
          </p:cNvGraphicFramePr>
          <p:nvPr>
            <p:extLst/>
          </p:nvPr>
        </p:nvGraphicFramePr>
        <p:xfrm>
          <a:off x="3518677" y="4719315"/>
          <a:ext cx="27736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5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the difference between arteries, veins and capillaries?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6163" y="2066285"/>
            <a:ext cx="3366347" cy="315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5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955" y="1121963"/>
            <a:ext cx="763659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 smtClean="0"/>
              <a:t>Arteries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700" dirty="0" smtClean="0"/>
              <a:t>Transports blood </a:t>
            </a:r>
            <a:r>
              <a:rPr lang="en-US" altLang="en-US" sz="2700" b="1" dirty="0" smtClean="0"/>
              <a:t>away</a:t>
            </a:r>
            <a:r>
              <a:rPr lang="en-US" altLang="en-US" sz="2700" dirty="0" smtClean="0"/>
              <a:t> </a:t>
            </a:r>
            <a:r>
              <a:rPr lang="en-US" altLang="en-US" sz="2700" dirty="0"/>
              <a:t>from </a:t>
            </a:r>
            <a:r>
              <a:rPr lang="en-US" altLang="en-US" sz="2700" dirty="0" smtClean="0"/>
              <a:t>heart.</a:t>
            </a:r>
            <a:endParaRPr lang="en-US" altLang="en-US" sz="27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They have </a:t>
            </a:r>
            <a:r>
              <a:rPr lang="en-AU" sz="2700" b="1" dirty="0" smtClean="0"/>
              <a:t>thick, muscular</a:t>
            </a:r>
            <a:r>
              <a:rPr lang="en-AU" sz="2700" dirty="0" smtClean="0"/>
              <a:t> walls</a:t>
            </a:r>
            <a:r>
              <a:rPr lang="en-AU" sz="2700" dirty="0"/>
              <a:t> </a:t>
            </a:r>
            <a:r>
              <a:rPr lang="en-AU" sz="2700" dirty="0" smtClean="0"/>
              <a:t>to </a:t>
            </a:r>
            <a:r>
              <a:rPr lang="en-US" altLang="en-US" sz="2700" dirty="0" smtClean="0"/>
              <a:t>provide </a:t>
            </a:r>
            <a:r>
              <a:rPr lang="en-US" altLang="en-US" sz="2700" b="1" dirty="0" smtClean="0"/>
              <a:t>strength</a:t>
            </a:r>
            <a:r>
              <a:rPr lang="en-US" altLang="en-US" sz="2700" dirty="0" smtClean="0"/>
              <a:t> for high pressure pumping of blood.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700" dirty="0" smtClean="0"/>
              <a:t>They are </a:t>
            </a:r>
            <a:r>
              <a:rPr lang="en-US" altLang="en-US" sz="2700" b="1" dirty="0" smtClean="0"/>
              <a:t>elastic</a:t>
            </a:r>
            <a:r>
              <a:rPr lang="en-US" altLang="en-US" sz="2700" dirty="0" smtClean="0"/>
              <a:t> to maintain blood pressure even when the heart relaxes.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700" dirty="0" smtClean="0"/>
              <a:t>The arteries dilate </a:t>
            </a:r>
            <a:r>
              <a:rPr lang="en-US" altLang="en-US" sz="2700" dirty="0"/>
              <a:t>and constrict, which creates a </a:t>
            </a:r>
            <a:r>
              <a:rPr lang="en-US" altLang="en-US" sz="2700" dirty="0" smtClean="0"/>
              <a:t>pulse.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AU" sz="27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AU" sz="27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4292796" y="163040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Why does an artery have a thicker wall?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/>
          </p:nvPr>
        </p:nvGraphicFramePr>
        <p:xfrm>
          <a:off x="7331022" y="165761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Why are the arteries elastic?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5" name="Table 64"/>
          <p:cNvGraphicFramePr>
            <a:graphicFrameLocks noGrp="1"/>
          </p:cNvGraphicFramePr>
          <p:nvPr>
            <p:extLst/>
          </p:nvPr>
        </p:nvGraphicFramePr>
        <p:xfrm>
          <a:off x="3016318" y="4356784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does the artery create a pulse?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C3FF1DD7-0140-48C9-843A-B887C4C8D97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285668" y="5422583"/>
          <a:ext cx="2713678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136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="1" dirty="0" smtClean="0"/>
                        <a:t>Dilate: </a:t>
                      </a:r>
                      <a:r>
                        <a:rPr lang="en-AU" b="0" dirty="0" smtClean="0"/>
                        <a:t>become</a:t>
                      </a:r>
                      <a:r>
                        <a:rPr lang="en-AU" b="0" baseline="0" dirty="0" smtClean="0"/>
                        <a:t> wider</a:t>
                      </a:r>
                    </a:p>
                    <a:p>
                      <a:r>
                        <a:rPr lang="en-AU" b="1" baseline="0" dirty="0" smtClean="0"/>
                        <a:t>Constrict</a:t>
                      </a:r>
                      <a:r>
                        <a:rPr lang="en-AU" b="0" baseline="0" dirty="0" smtClean="0"/>
                        <a:t>: become narrow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19433" t="7238" r="18554" b="9777"/>
          <a:stretch/>
        </p:blipFill>
        <p:spPr>
          <a:xfrm>
            <a:off x="7838550" y="1675378"/>
            <a:ext cx="4160796" cy="347993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971849" y="3338481"/>
            <a:ext cx="1603588" cy="1752055"/>
            <a:chOff x="7971849" y="3338481"/>
            <a:chExt cx="1603588" cy="1752055"/>
          </a:xfrm>
        </p:grpSpPr>
        <p:sp>
          <p:nvSpPr>
            <p:cNvPr id="5" name="TextBox 4"/>
            <p:cNvSpPr txBox="1"/>
            <p:nvPr/>
          </p:nvSpPr>
          <p:spPr>
            <a:xfrm>
              <a:off x="7971849" y="4628871"/>
              <a:ext cx="971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 smtClean="0"/>
                <a:t>Artery</a:t>
              </a:r>
              <a:endParaRPr lang="en-AU" sz="2400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8947619" y="3338481"/>
              <a:ext cx="627818" cy="152122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88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2064" y="1101519"/>
            <a:ext cx="72377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 smtClean="0"/>
              <a:t>Veins</a:t>
            </a:r>
            <a:endParaRPr lang="en-AU" sz="27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altLang="en-US" sz="2700" dirty="0" smtClean="0"/>
              <a:t>Return blood </a:t>
            </a:r>
            <a:r>
              <a:rPr lang="en-US" altLang="en-US" sz="2700" b="1" dirty="0" smtClean="0"/>
              <a:t>back</a:t>
            </a:r>
            <a:r>
              <a:rPr lang="en-US" altLang="en-US" sz="2700" dirty="0" smtClean="0"/>
              <a:t> </a:t>
            </a:r>
            <a:r>
              <a:rPr lang="en-US" altLang="en-US" sz="2700" dirty="0"/>
              <a:t>to </a:t>
            </a:r>
            <a:r>
              <a:rPr lang="en-US" altLang="en-US" sz="2700" dirty="0" smtClean="0"/>
              <a:t>heart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700" dirty="0" smtClean="0"/>
              <a:t>They have </a:t>
            </a:r>
            <a:r>
              <a:rPr lang="en-US" altLang="en-US" sz="2700" b="1" dirty="0" smtClean="0"/>
              <a:t>thinner</a:t>
            </a:r>
            <a:r>
              <a:rPr lang="en-US" altLang="en-US" sz="2700" dirty="0" smtClean="0"/>
              <a:t>, more </a:t>
            </a:r>
            <a:r>
              <a:rPr lang="en-US" altLang="en-US" sz="2700" b="1" dirty="0" smtClean="0"/>
              <a:t>flexible</a:t>
            </a:r>
            <a:r>
              <a:rPr lang="en-US" altLang="en-US" sz="2700" dirty="0" smtClean="0"/>
              <a:t> walls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700" dirty="0" smtClean="0"/>
              <a:t>The blood travels at </a:t>
            </a:r>
            <a:r>
              <a:rPr lang="en-US" altLang="en-US" sz="2700" b="1" dirty="0"/>
              <a:t>low speed</a:t>
            </a:r>
            <a:r>
              <a:rPr lang="en-US" altLang="en-US" sz="2700" dirty="0"/>
              <a:t> </a:t>
            </a:r>
            <a:r>
              <a:rPr lang="en-US" altLang="en-US" sz="2700" dirty="0" smtClean="0"/>
              <a:t>and </a:t>
            </a:r>
            <a:r>
              <a:rPr lang="en-US" altLang="en-US" sz="2700" b="1" dirty="0" smtClean="0"/>
              <a:t>pressure</a:t>
            </a:r>
            <a:r>
              <a:rPr lang="en-US" altLang="en-US" sz="2700" dirty="0" smtClean="0"/>
              <a:t>, due to the distance from the heart.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700" dirty="0"/>
              <a:t>Veins have </a:t>
            </a:r>
            <a:r>
              <a:rPr lang="en-US" altLang="en-US" sz="2700" b="1" dirty="0"/>
              <a:t>one-way valves </a:t>
            </a:r>
            <a:r>
              <a:rPr lang="en-US" altLang="en-US" sz="2700" dirty="0"/>
              <a:t>which allow blood to flow only toward heart.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700" dirty="0" smtClean="0"/>
              <a:t>Movement of your muscles squeeze the veins, putting enough pressure to move blood along.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27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4292796" y="163040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being carried by the veins?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/>
          </p:nvPr>
        </p:nvGraphicFramePr>
        <p:xfrm>
          <a:off x="7331022" y="165761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Why do veins have thinner walls than arteries?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5" name="Table 64"/>
          <p:cNvGraphicFramePr>
            <a:graphicFrameLocks noGrp="1"/>
          </p:cNvGraphicFramePr>
          <p:nvPr>
            <p:extLst/>
          </p:nvPr>
        </p:nvGraphicFramePr>
        <p:xfrm>
          <a:off x="5277404" y="5305667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the purpose of the valves?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539" t="13234" r="6649" b="6552"/>
          <a:stretch/>
        </p:blipFill>
        <p:spPr>
          <a:xfrm>
            <a:off x="504709" y="4903393"/>
            <a:ext cx="4295839" cy="1810389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8346097" y="5305667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4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does blood move through veins?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9433" t="7238" r="18554" b="9777"/>
          <a:stretch/>
        </p:blipFill>
        <p:spPr>
          <a:xfrm>
            <a:off x="7838550" y="1675378"/>
            <a:ext cx="4160796" cy="3479938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0530942" y="1718336"/>
            <a:ext cx="1380736" cy="1110781"/>
            <a:chOff x="10530942" y="1718336"/>
            <a:chExt cx="1380736" cy="1110781"/>
          </a:xfrm>
        </p:grpSpPr>
        <p:sp>
          <p:nvSpPr>
            <p:cNvPr id="12" name="TextBox 11"/>
            <p:cNvSpPr txBox="1"/>
            <p:nvPr/>
          </p:nvSpPr>
          <p:spPr>
            <a:xfrm>
              <a:off x="11181285" y="1718336"/>
              <a:ext cx="7303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 smtClean="0"/>
                <a:t>Vein</a:t>
              </a:r>
              <a:endParaRPr lang="en-AU" sz="2400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>
              <a:off x="10530942" y="1949169"/>
              <a:ext cx="650343" cy="87994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232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955" y="1121963"/>
            <a:ext cx="765901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 smtClean="0"/>
              <a:t>Structure of Bones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There are two types of bone tissue: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b="1" dirty="0" smtClean="0"/>
              <a:t>Compact </a:t>
            </a:r>
            <a:r>
              <a:rPr lang="en-AU" sz="2700" dirty="0" smtClean="0"/>
              <a:t>bone is dense and heavy. This gives bone its strength.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b="1" dirty="0" smtClean="0"/>
              <a:t>Spongy</a:t>
            </a:r>
            <a:r>
              <a:rPr lang="en-AU" sz="2700" dirty="0" smtClean="0"/>
              <a:t> bone is porous and looks like honeycomb. The spaces in the bone make it light.  </a:t>
            </a:r>
            <a:endParaRPr lang="en-AU" sz="2700" b="1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6218541"/>
              </p:ext>
            </p:extLst>
          </p:nvPr>
        </p:nvGraphicFramePr>
        <p:xfrm>
          <a:off x="5259250" y="157960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are the two types of bone tissue?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5" name="Table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413568"/>
              </p:ext>
            </p:extLst>
          </p:nvPr>
        </p:nvGraphicFramePr>
        <p:xfrm>
          <a:off x="748532" y="3893439"/>
          <a:ext cx="2773677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r>
                        <a:rPr lang="en-AU" dirty="0"/>
                        <a:t>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Which label represents spongy bone and which represents compact bone?  Explain your choice.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531876"/>
              </p:ext>
            </p:extLst>
          </p:nvPr>
        </p:nvGraphicFramePr>
        <p:xfrm>
          <a:off x="9782059" y="157960"/>
          <a:ext cx="2191300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91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Vocabulary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u="none" dirty="0" smtClean="0">
                          <a:latin typeface="+mn-lt"/>
                          <a:cs typeface="Arial" panose="020B0604020202020204" pitchFamily="34" charset="0"/>
                        </a:rPr>
                        <a:t>Porous:</a:t>
                      </a:r>
                      <a:r>
                        <a:rPr lang="en-AU" sz="1800" u="none" baseline="0" dirty="0" smtClean="0">
                          <a:latin typeface="+mn-lt"/>
                          <a:cs typeface="Arial" panose="020B0604020202020204" pitchFamily="34" charset="0"/>
                        </a:rPr>
                        <a:t> has many holes</a:t>
                      </a:r>
                      <a:endParaRPr lang="en-AU" sz="1800" u="none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67"/>
          <a:stretch/>
        </p:blipFill>
        <p:spPr>
          <a:xfrm>
            <a:off x="4324709" y="3723047"/>
            <a:ext cx="6743494" cy="2868427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647943"/>
              </p:ext>
            </p:extLst>
          </p:nvPr>
        </p:nvGraphicFramePr>
        <p:xfrm>
          <a:off x="7860968" y="1579892"/>
          <a:ext cx="3605127" cy="15544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360512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Fun Fact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800" dirty="0" smtClean="0"/>
                        <a:t>The gaps in spongy bone are filled with bone marrow, a soft, jelly-like substance. This is where red</a:t>
                      </a:r>
                      <a:r>
                        <a:rPr lang="en-AU" sz="1800" baseline="0" dirty="0" smtClean="0"/>
                        <a:t> blood cells are made.</a:t>
                      </a:r>
                      <a:endParaRPr lang="en-AU" sz="1800" b="1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6802650" y="4764218"/>
            <a:ext cx="2519072" cy="1334082"/>
            <a:chOff x="6802650" y="4764218"/>
            <a:chExt cx="2519072" cy="1334082"/>
          </a:xfrm>
        </p:grpSpPr>
        <p:sp>
          <p:nvSpPr>
            <p:cNvPr id="6" name="TextBox 5"/>
            <p:cNvSpPr txBox="1"/>
            <p:nvPr/>
          </p:nvSpPr>
          <p:spPr>
            <a:xfrm>
              <a:off x="8606489" y="5728968"/>
              <a:ext cx="324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b="1" dirty="0"/>
                <a:t>A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802650" y="5544302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 smtClean="0"/>
                <a:t>B</a:t>
              </a:r>
              <a:endParaRPr lang="en-AU" b="1" dirty="0"/>
            </a:p>
          </p:txBody>
        </p:sp>
        <p:sp>
          <p:nvSpPr>
            <p:cNvPr id="11" name="Right Arrow 10"/>
            <p:cNvSpPr/>
            <p:nvPr/>
          </p:nvSpPr>
          <p:spPr>
            <a:xfrm rot="18643705">
              <a:off x="6915149" y="5164992"/>
              <a:ext cx="971493" cy="169946"/>
            </a:xfrm>
            <a:prstGeom prst="rightArrow">
              <a:avLst>
                <a:gd name="adj1" fmla="val 38109"/>
                <a:gd name="adj2" fmla="val 90875"/>
              </a:avLst>
            </a:prstGeom>
            <a:solidFill>
              <a:srgbClr val="00B05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" name="Right Arrow 17"/>
            <p:cNvSpPr/>
            <p:nvPr/>
          </p:nvSpPr>
          <p:spPr>
            <a:xfrm rot="18643705">
              <a:off x="8751002" y="5405114"/>
              <a:ext cx="971493" cy="169946"/>
            </a:xfrm>
            <a:prstGeom prst="rightArrow">
              <a:avLst>
                <a:gd name="adj1" fmla="val 38109"/>
                <a:gd name="adj2" fmla="val 90875"/>
              </a:avLst>
            </a:prstGeom>
            <a:solidFill>
              <a:srgbClr val="00B05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104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2065" y="1101519"/>
            <a:ext cx="664900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Capillaries</a:t>
            </a:r>
            <a:endParaRPr lang="en-AU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 smtClean="0"/>
              <a:t>Are the </a:t>
            </a:r>
            <a:r>
              <a:rPr lang="en-US" altLang="en-US" sz="2800" b="1" dirty="0" smtClean="0"/>
              <a:t>smallest</a:t>
            </a:r>
            <a:r>
              <a:rPr lang="en-US" altLang="en-US" sz="2800" dirty="0" smtClean="0"/>
              <a:t> and most numerous of the blood vessels.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 smtClean="0"/>
              <a:t>They are only </a:t>
            </a:r>
            <a:r>
              <a:rPr lang="en-US" altLang="en-US" sz="2800" b="1" dirty="0" smtClean="0"/>
              <a:t>one cell thick </a:t>
            </a:r>
            <a:r>
              <a:rPr lang="en-US" altLang="en-US" sz="2800" dirty="0" smtClean="0"/>
              <a:t>allowing exchange of nutrients and oxygen into body cells and transports wastes out of the cells.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4292796" y="163040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being carried out in capillaries?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/>
          </p:nvPr>
        </p:nvGraphicFramePr>
        <p:xfrm>
          <a:off x="7331022" y="165761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Why do capillaries have the thinnest walls?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50614"/>
          <a:stretch/>
        </p:blipFill>
        <p:spPr>
          <a:xfrm>
            <a:off x="7463260" y="1782243"/>
            <a:ext cx="4313475" cy="284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7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955" y="1121963"/>
            <a:ext cx="7231051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 smtClean="0"/>
              <a:t>Blood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Is the only organ that exists as a liquid.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The human body has about 5.5 litres of blood.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It is made up of: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Plasma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Red blood cells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White blood cells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Platelets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It carries water, oxygen, nutrients and wastes.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Also helps maintain body temperature.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7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4292796" y="163040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much blood does the human body contain?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/>
          </p:nvPr>
        </p:nvGraphicFramePr>
        <p:xfrm>
          <a:off x="7331022" y="165761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are the four components of blood?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5" name="Table 64"/>
          <p:cNvGraphicFramePr>
            <a:graphicFrameLocks noGrp="1"/>
          </p:cNvGraphicFramePr>
          <p:nvPr>
            <p:extLst/>
          </p:nvPr>
        </p:nvGraphicFramePr>
        <p:xfrm>
          <a:off x="201955" y="5453540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the purpose of the blood?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6" name="Table 65"/>
          <p:cNvGraphicFramePr>
            <a:graphicFrameLocks noGrp="1"/>
          </p:cNvGraphicFramePr>
          <p:nvPr>
            <p:extLst/>
          </p:nvPr>
        </p:nvGraphicFramePr>
        <p:xfrm>
          <a:off x="3461910" y="5453540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4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does the blood help regulate within the body?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460" y="1688672"/>
            <a:ext cx="44862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78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203" y="1618945"/>
            <a:ext cx="4590686" cy="36762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Development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201955" y="1121963"/>
            <a:ext cx="723105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 smtClean="0"/>
              <a:t>Red </a:t>
            </a:r>
            <a:r>
              <a:rPr lang="en-AU" sz="2700" b="1" dirty="0"/>
              <a:t>B</a:t>
            </a:r>
            <a:r>
              <a:rPr lang="en-AU" sz="2700" b="1" dirty="0" smtClean="0"/>
              <a:t>lood </a:t>
            </a:r>
            <a:r>
              <a:rPr lang="en-AU" sz="2700" b="1" dirty="0"/>
              <a:t>C</a:t>
            </a:r>
            <a:r>
              <a:rPr lang="en-AU" sz="2700" b="1" dirty="0" smtClean="0"/>
              <a:t>ells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Are made in the bone marrow of long bones (e.g. femur – thigh bone) and ribs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Contains the chemical haemoglobin (gives blood the red colour; it contains iron)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Haemoglobin carries oxygen around the body.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They are disc-shaped and </a:t>
            </a:r>
            <a:r>
              <a:rPr lang="en-AU" sz="2700" b="1" dirty="0" smtClean="0"/>
              <a:t>do not </a:t>
            </a:r>
            <a:r>
              <a:rPr lang="en-AU" sz="2700" dirty="0" smtClean="0"/>
              <a:t>have a nucleus.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Also called erythrocytes.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7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4292796" y="163040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Where are red blood cells made?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/>
          </p:nvPr>
        </p:nvGraphicFramePr>
        <p:xfrm>
          <a:off x="7331022" y="165761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gives a red blood cell its colour?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42" name="Table 41"/>
          <p:cNvGraphicFramePr>
            <a:graphicFrameLocks noGrp="1"/>
          </p:cNvGraphicFramePr>
          <p:nvPr>
            <p:extLst/>
          </p:nvPr>
        </p:nvGraphicFramePr>
        <p:xfrm>
          <a:off x="445167" y="4950620"/>
          <a:ext cx="27736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Describe the shape and structure of a red blood cell.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177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Development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201955" y="1121963"/>
            <a:ext cx="973863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 smtClean="0"/>
              <a:t>Blood – White Blood Cells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Bigger than red blood cells, but less common.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They have no definite shape, but have a nucleus.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Help to fight diseases and infections.</a:t>
            </a:r>
            <a:endParaRPr lang="en-AU" sz="27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They protect the body from disease by ‘eating’ foreign material and bacteria in the blood.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Also called leukocytes.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7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7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7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6194524" y="221196"/>
          <a:ext cx="27736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the difference between red blood cells and white blood cells?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/>
          </p:nvPr>
        </p:nvGraphicFramePr>
        <p:xfrm>
          <a:off x="9148602" y="230063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role do white blood cells have in the body?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42" name="Table 41"/>
          <p:cNvGraphicFramePr>
            <a:graphicFrameLocks noGrp="1"/>
          </p:cNvGraphicFramePr>
          <p:nvPr>
            <p:extLst/>
          </p:nvPr>
        </p:nvGraphicFramePr>
        <p:xfrm>
          <a:off x="9148602" y="1433265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Describe how white blood cells protect the body.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8" name="Picture 2" descr="http://www.greenstone.org/greenstone3/sites/nzdl/collect/who/archives/HASH0a06.dir/p42b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530" y="3988234"/>
            <a:ext cx="7560840" cy="244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88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Development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201955" y="1121963"/>
            <a:ext cx="723105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 smtClean="0"/>
              <a:t>Platelets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Are tiny cells with no nucleus.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Platelets are made of broken </a:t>
            </a:r>
            <a:r>
              <a:rPr lang="en-AU" sz="2700" dirty="0"/>
              <a:t>bits of cells produced by the bone marrow</a:t>
            </a:r>
            <a:r>
              <a:rPr lang="en-AU" sz="27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/>
              <a:t>Form sticky clots that plug up damaged blood </a:t>
            </a:r>
            <a:r>
              <a:rPr lang="en-AU" sz="2700" dirty="0" smtClean="0"/>
              <a:t>vessels and stop bleeding.</a:t>
            </a:r>
            <a:endParaRPr lang="en-AU" sz="27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Too many – causes clots to form in blood vessels (</a:t>
            </a:r>
            <a:r>
              <a:rPr lang="en-AU" sz="2700" i="1" dirty="0" smtClean="0"/>
              <a:t>heart – angina; brain – stroke</a:t>
            </a:r>
            <a:r>
              <a:rPr lang="en-AU" sz="2700" dirty="0" smtClean="0"/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Too few – blood does not clot, causing excessive bleeding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Also called thrombocytes.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7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6236615" y="220549"/>
          <a:ext cx="2773677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are platelets?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/>
          </p:nvPr>
        </p:nvGraphicFramePr>
        <p:xfrm>
          <a:off x="9177075" y="240523"/>
          <a:ext cx="27736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role do platelets play in the body? Explain how it works.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42" name="Table 41"/>
          <p:cNvGraphicFramePr>
            <a:graphicFrameLocks noGrp="1"/>
          </p:cNvGraphicFramePr>
          <p:nvPr>
            <p:extLst/>
          </p:nvPr>
        </p:nvGraphicFramePr>
        <p:xfrm>
          <a:off x="7766118" y="1701343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happens if you have too few platelets?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8" name="Picture 4" descr="http://www.cartage.org.lb/en/themes/sciences/lifescience/generalbiology/physiology/CirculatorySystem/CirculatorySystem/Blood/92756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006" y="2945352"/>
            <a:ext cx="3153620" cy="248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C3FF1DD7-0140-48C9-843A-B887C4C8D97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324937" y="5703074"/>
          <a:ext cx="2713678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136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="1" dirty="0" smtClean="0"/>
                        <a:t>Clot:  </a:t>
                      </a:r>
                      <a:r>
                        <a:rPr lang="en-A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thick mass of material stuck</a:t>
                      </a:r>
                      <a:r>
                        <a:rPr lang="en-AU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together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510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374" y="1804851"/>
            <a:ext cx="5039626" cy="36486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Development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201955" y="1121963"/>
            <a:ext cx="7231051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 smtClean="0"/>
              <a:t>Plasma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Is a clear, yellowish liquid that is mostly water.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Contains dissolved materials such as nutrients, hormones and wastes.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Red blood cells, white blood cells, and platelets are suspended in the plasma.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Helps regulate body temperature by transferring heat around the body.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7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4292796" y="163040"/>
          <a:ext cx="2773677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plasma?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/>
          </p:nvPr>
        </p:nvGraphicFramePr>
        <p:xfrm>
          <a:off x="7331022" y="165761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materials are dissolved in plasma?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42" name="Table 41"/>
          <p:cNvGraphicFramePr>
            <a:graphicFrameLocks noGrp="1"/>
          </p:cNvGraphicFramePr>
          <p:nvPr>
            <p:extLst/>
          </p:nvPr>
        </p:nvGraphicFramePr>
        <p:xfrm>
          <a:off x="4557345" y="5113305"/>
          <a:ext cx="27736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4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percentage does plasma make up in the blood?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001656" y="5113305"/>
          <a:ext cx="27736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are the other blood components held in plasma?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213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5666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AU" b="1" dirty="0" smtClean="0"/>
              <a:t>The Heart Contracts and Relaxes</a:t>
            </a:r>
          </a:p>
          <a:p>
            <a:pPr eaLnBrk="0" hangingPunct="0">
              <a:spcBef>
                <a:spcPct val="50000"/>
              </a:spcBef>
              <a:buSzPct val="100000"/>
            </a:pPr>
            <a:r>
              <a:rPr lang="en-GB" dirty="0"/>
              <a:t>The heart beat begins when </a:t>
            </a:r>
            <a:r>
              <a:rPr lang="en-GB" dirty="0" smtClean="0"/>
              <a:t>the heart muscles</a:t>
            </a:r>
            <a:br>
              <a:rPr lang="en-GB" dirty="0" smtClean="0"/>
            </a:br>
            <a:r>
              <a:rPr lang="en-GB" dirty="0" smtClean="0"/>
              <a:t> </a:t>
            </a:r>
            <a:r>
              <a:rPr lang="en-GB" b="1" dirty="0"/>
              <a:t>relax</a:t>
            </a:r>
            <a:r>
              <a:rPr lang="en-GB" dirty="0"/>
              <a:t> and </a:t>
            </a:r>
            <a:r>
              <a:rPr lang="en-GB" dirty="0" smtClean="0"/>
              <a:t>blood flows </a:t>
            </a:r>
            <a:r>
              <a:rPr lang="en-GB" dirty="0"/>
              <a:t>into the atria</a:t>
            </a:r>
            <a:r>
              <a:rPr lang="en-GB" dirty="0" smtClean="0"/>
              <a:t>.</a:t>
            </a:r>
          </a:p>
          <a:p>
            <a:pPr eaLnBrk="0" hangingPunct="0">
              <a:spcBef>
                <a:spcPct val="50000"/>
              </a:spcBef>
              <a:buSzPct val="100000"/>
            </a:pPr>
            <a:r>
              <a:rPr lang="en-GB" dirty="0"/>
              <a:t>The atria then contract and the valves </a:t>
            </a:r>
            <a:r>
              <a:rPr lang="en-GB" b="1" dirty="0"/>
              <a:t>open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to allow blood into the ventricles.</a:t>
            </a:r>
          </a:p>
          <a:p>
            <a:pPr eaLnBrk="0" hangingPunct="0">
              <a:spcBef>
                <a:spcPct val="50000"/>
              </a:spcBef>
              <a:buSzPct val="100000"/>
            </a:pPr>
            <a:endParaRPr lang="en-GB" dirty="0" smtClean="0"/>
          </a:p>
          <a:p>
            <a:pPr eaLnBrk="0" hangingPunct="0">
              <a:spcBef>
                <a:spcPct val="50000"/>
              </a:spcBef>
              <a:buSzPct val="145000"/>
            </a:pPr>
            <a:endParaRPr lang="en-GB" dirty="0">
              <a:solidFill>
                <a:srgbClr val="006600"/>
              </a:solidFill>
              <a:latin typeface="Comic Sans MS" panose="030F0702030302020204" pitchFamily="66" charset="0"/>
            </a:endParaRPr>
          </a:p>
          <a:p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Development</a:t>
            </a:r>
            <a:endParaRPr lang="en-AU" sz="3200" dirty="0"/>
          </a:p>
        </p:txBody>
      </p:sp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473993" y="3480372"/>
            <a:ext cx="5327650" cy="3124200"/>
            <a:chOff x="340" y="528"/>
            <a:chExt cx="3356" cy="1968"/>
          </a:xfrm>
        </p:grpSpPr>
        <p:grpSp>
          <p:nvGrpSpPr>
            <p:cNvPr id="6" name="Group 22"/>
            <p:cNvGrpSpPr>
              <a:grpSpLocks/>
            </p:cNvGrpSpPr>
            <p:nvPr/>
          </p:nvGrpSpPr>
          <p:grpSpPr bwMode="auto">
            <a:xfrm>
              <a:off x="1104" y="624"/>
              <a:ext cx="1440" cy="1872"/>
              <a:chOff x="1681" y="864"/>
              <a:chExt cx="2016" cy="2447"/>
            </a:xfrm>
          </p:grpSpPr>
          <p:sp>
            <p:nvSpPr>
              <p:cNvPr id="10" name="Freeform 23"/>
              <p:cNvSpPr>
                <a:spLocks/>
              </p:cNvSpPr>
              <p:nvPr/>
            </p:nvSpPr>
            <p:spPr bwMode="auto">
              <a:xfrm>
                <a:off x="3044" y="1200"/>
                <a:ext cx="602" cy="731"/>
              </a:xfrm>
              <a:custGeom>
                <a:avLst/>
                <a:gdLst>
                  <a:gd name="T0" fmla="*/ 76 w 602"/>
                  <a:gd name="T1" fmla="*/ 159 h 781"/>
                  <a:gd name="T2" fmla="*/ 0 w 602"/>
                  <a:gd name="T3" fmla="*/ 214 h 781"/>
                  <a:gd name="T4" fmla="*/ 11 w 602"/>
                  <a:gd name="T5" fmla="*/ 345 h 781"/>
                  <a:gd name="T6" fmla="*/ 87 w 602"/>
                  <a:gd name="T7" fmla="*/ 585 h 781"/>
                  <a:gd name="T8" fmla="*/ 120 w 602"/>
                  <a:gd name="T9" fmla="*/ 650 h 781"/>
                  <a:gd name="T10" fmla="*/ 185 w 602"/>
                  <a:gd name="T11" fmla="*/ 694 h 781"/>
                  <a:gd name="T12" fmla="*/ 251 w 602"/>
                  <a:gd name="T13" fmla="*/ 781 h 781"/>
                  <a:gd name="T14" fmla="*/ 327 w 602"/>
                  <a:gd name="T15" fmla="*/ 770 h 781"/>
                  <a:gd name="T16" fmla="*/ 458 w 602"/>
                  <a:gd name="T17" fmla="*/ 585 h 781"/>
                  <a:gd name="T18" fmla="*/ 501 w 602"/>
                  <a:gd name="T19" fmla="*/ 530 h 781"/>
                  <a:gd name="T20" fmla="*/ 556 w 602"/>
                  <a:gd name="T21" fmla="*/ 475 h 781"/>
                  <a:gd name="T22" fmla="*/ 600 w 602"/>
                  <a:gd name="T23" fmla="*/ 225 h 781"/>
                  <a:gd name="T24" fmla="*/ 523 w 602"/>
                  <a:gd name="T25" fmla="*/ 61 h 781"/>
                  <a:gd name="T26" fmla="*/ 261 w 602"/>
                  <a:gd name="T27" fmla="*/ 39 h 781"/>
                  <a:gd name="T28" fmla="*/ 196 w 602"/>
                  <a:gd name="T29" fmla="*/ 61 h 781"/>
                  <a:gd name="T30" fmla="*/ 163 w 602"/>
                  <a:gd name="T31" fmla="*/ 72 h 781"/>
                  <a:gd name="T32" fmla="*/ 98 w 602"/>
                  <a:gd name="T33" fmla="*/ 115 h 781"/>
                  <a:gd name="T34" fmla="*/ 76 w 602"/>
                  <a:gd name="T35" fmla="*/ 159 h 7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02" h="781">
                    <a:moveTo>
                      <a:pt x="76" y="159"/>
                    </a:moveTo>
                    <a:cubicBezTo>
                      <a:pt x="0" y="185"/>
                      <a:pt x="18" y="159"/>
                      <a:pt x="0" y="214"/>
                    </a:cubicBezTo>
                    <a:cubicBezTo>
                      <a:pt x="4" y="258"/>
                      <a:pt x="4" y="302"/>
                      <a:pt x="11" y="345"/>
                    </a:cubicBezTo>
                    <a:cubicBezTo>
                      <a:pt x="24" y="422"/>
                      <a:pt x="62" y="512"/>
                      <a:pt x="87" y="585"/>
                    </a:cubicBezTo>
                    <a:cubicBezTo>
                      <a:pt x="95" y="608"/>
                      <a:pt x="101" y="633"/>
                      <a:pt x="120" y="650"/>
                    </a:cubicBezTo>
                    <a:cubicBezTo>
                      <a:pt x="140" y="667"/>
                      <a:pt x="185" y="694"/>
                      <a:pt x="185" y="694"/>
                    </a:cubicBezTo>
                    <a:cubicBezTo>
                      <a:pt x="199" y="735"/>
                      <a:pt x="227" y="745"/>
                      <a:pt x="251" y="781"/>
                    </a:cubicBezTo>
                    <a:cubicBezTo>
                      <a:pt x="276" y="777"/>
                      <a:pt x="303" y="777"/>
                      <a:pt x="327" y="770"/>
                    </a:cubicBezTo>
                    <a:cubicBezTo>
                      <a:pt x="397" y="749"/>
                      <a:pt x="420" y="640"/>
                      <a:pt x="458" y="585"/>
                    </a:cubicBezTo>
                    <a:cubicBezTo>
                      <a:pt x="479" y="521"/>
                      <a:pt x="453" y="579"/>
                      <a:pt x="501" y="530"/>
                    </a:cubicBezTo>
                    <a:cubicBezTo>
                      <a:pt x="570" y="459"/>
                      <a:pt x="472" y="531"/>
                      <a:pt x="556" y="475"/>
                    </a:cubicBezTo>
                    <a:cubicBezTo>
                      <a:pt x="602" y="408"/>
                      <a:pt x="593" y="303"/>
                      <a:pt x="600" y="225"/>
                    </a:cubicBezTo>
                    <a:cubicBezTo>
                      <a:pt x="586" y="155"/>
                      <a:pt x="600" y="87"/>
                      <a:pt x="523" y="61"/>
                    </a:cubicBezTo>
                    <a:cubicBezTo>
                      <a:pt x="434" y="0"/>
                      <a:pt x="400" y="31"/>
                      <a:pt x="261" y="39"/>
                    </a:cubicBezTo>
                    <a:cubicBezTo>
                      <a:pt x="239" y="46"/>
                      <a:pt x="218" y="54"/>
                      <a:pt x="196" y="61"/>
                    </a:cubicBezTo>
                    <a:cubicBezTo>
                      <a:pt x="185" y="65"/>
                      <a:pt x="163" y="72"/>
                      <a:pt x="163" y="72"/>
                    </a:cubicBezTo>
                    <a:cubicBezTo>
                      <a:pt x="141" y="86"/>
                      <a:pt x="120" y="101"/>
                      <a:pt x="98" y="115"/>
                    </a:cubicBezTo>
                    <a:cubicBezTo>
                      <a:pt x="58" y="141"/>
                      <a:pt x="59" y="125"/>
                      <a:pt x="76" y="159"/>
                    </a:cubicBez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 dirty="0"/>
              </a:p>
            </p:txBody>
          </p:sp>
          <p:sp>
            <p:nvSpPr>
              <p:cNvPr id="11" name="Freeform 24"/>
              <p:cNvSpPr>
                <a:spLocks/>
              </p:cNvSpPr>
              <p:nvPr/>
            </p:nvSpPr>
            <p:spPr bwMode="auto">
              <a:xfrm>
                <a:off x="1735" y="1388"/>
                <a:ext cx="512" cy="653"/>
              </a:xfrm>
              <a:custGeom>
                <a:avLst/>
                <a:gdLst>
                  <a:gd name="T0" fmla="*/ 0 w 512"/>
                  <a:gd name="T1" fmla="*/ 227 h 653"/>
                  <a:gd name="T2" fmla="*/ 98 w 512"/>
                  <a:gd name="T3" fmla="*/ 456 h 653"/>
                  <a:gd name="T4" fmla="*/ 120 w 512"/>
                  <a:gd name="T5" fmla="*/ 488 h 653"/>
                  <a:gd name="T6" fmla="*/ 185 w 512"/>
                  <a:gd name="T7" fmla="*/ 532 h 653"/>
                  <a:gd name="T8" fmla="*/ 240 w 512"/>
                  <a:gd name="T9" fmla="*/ 576 h 653"/>
                  <a:gd name="T10" fmla="*/ 261 w 512"/>
                  <a:gd name="T11" fmla="*/ 608 h 653"/>
                  <a:gd name="T12" fmla="*/ 294 w 512"/>
                  <a:gd name="T13" fmla="*/ 630 h 653"/>
                  <a:gd name="T14" fmla="*/ 403 w 512"/>
                  <a:gd name="T15" fmla="*/ 554 h 653"/>
                  <a:gd name="T16" fmla="*/ 469 w 512"/>
                  <a:gd name="T17" fmla="*/ 510 h 653"/>
                  <a:gd name="T18" fmla="*/ 512 w 512"/>
                  <a:gd name="T19" fmla="*/ 401 h 653"/>
                  <a:gd name="T20" fmla="*/ 403 w 512"/>
                  <a:gd name="T21" fmla="*/ 107 h 653"/>
                  <a:gd name="T22" fmla="*/ 272 w 512"/>
                  <a:gd name="T23" fmla="*/ 41 h 653"/>
                  <a:gd name="T24" fmla="*/ 130 w 512"/>
                  <a:gd name="T25" fmla="*/ 30 h 653"/>
                  <a:gd name="T26" fmla="*/ 65 w 512"/>
                  <a:gd name="T27" fmla="*/ 74 h 653"/>
                  <a:gd name="T28" fmla="*/ 0 w 512"/>
                  <a:gd name="T29" fmla="*/ 227 h 6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2" h="653">
                    <a:moveTo>
                      <a:pt x="0" y="227"/>
                    </a:moveTo>
                    <a:cubicBezTo>
                      <a:pt x="11" y="314"/>
                      <a:pt x="21" y="405"/>
                      <a:pt x="98" y="456"/>
                    </a:cubicBezTo>
                    <a:cubicBezTo>
                      <a:pt x="105" y="467"/>
                      <a:pt x="110" y="479"/>
                      <a:pt x="120" y="488"/>
                    </a:cubicBezTo>
                    <a:cubicBezTo>
                      <a:pt x="140" y="505"/>
                      <a:pt x="185" y="532"/>
                      <a:pt x="185" y="532"/>
                    </a:cubicBezTo>
                    <a:cubicBezTo>
                      <a:pt x="248" y="626"/>
                      <a:pt x="164" y="516"/>
                      <a:pt x="240" y="576"/>
                    </a:cubicBezTo>
                    <a:cubicBezTo>
                      <a:pt x="250" y="584"/>
                      <a:pt x="252" y="599"/>
                      <a:pt x="261" y="608"/>
                    </a:cubicBezTo>
                    <a:cubicBezTo>
                      <a:pt x="270" y="617"/>
                      <a:pt x="283" y="623"/>
                      <a:pt x="294" y="630"/>
                    </a:cubicBezTo>
                    <a:cubicBezTo>
                      <a:pt x="466" y="601"/>
                      <a:pt x="254" y="653"/>
                      <a:pt x="403" y="554"/>
                    </a:cubicBezTo>
                    <a:cubicBezTo>
                      <a:pt x="425" y="539"/>
                      <a:pt x="469" y="510"/>
                      <a:pt x="469" y="510"/>
                    </a:cubicBezTo>
                    <a:cubicBezTo>
                      <a:pt x="493" y="473"/>
                      <a:pt x="501" y="444"/>
                      <a:pt x="512" y="401"/>
                    </a:cubicBezTo>
                    <a:cubicBezTo>
                      <a:pt x="499" y="282"/>
                      <a:pt x="470" y="205"/>
                      <a:pt x="403" y="107"/>
                    </a:cubicBezTo>
                    <a:cubicBezTo>
                      <a:pt x="391" y="89"/>
                      <a:pt x="295" y="49"/>
                      <a:pt x="272" y="41"/>
                    </a:cubicBezTo>
                    <a:cubicBezTo>
                      <a:pt x="219" y="4"/>
                      <a:pt x="227" y="0"/>
                      <a:pt x="130" y="30"/>
                    </a:cubicBezTo>
                    <a:cubicBezTo>
                      <a:pt x="105" y="38"/>
                      <a:pt x="65" y="74"/>
                      <a:pt x="65" y="74"/>
                    </a:cubicBezTo>
                    <a:cubicBezTo>
                      <a:pt x="31" y="124"/>
                      <a:pt x="0" y="164"/>
                      <a:pt x="0" y="227"/>
                    </a:cubicBez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 dirty="0"/>
              </a:p>
            </p:txBody>
          </p:sp>
          <p:sp>
            <p:nvSpPr>
              <p:cNvPr id="12" name="Freeform 25"/>
              <p:cNvSpPr>
                <a:spLocks/>
              </p:cNvSpPr>
              <p:nvPr/>
            </p:nvSpPr>
            <p:spPr bwMode="auto">
              <a:xfrm>
                <a:off x="1681" y="1127"/>
                <a:ext cx="2016" cy="2184"/>
              </a:xfrm>
              <a:custGeom>
                <a:avLst/>
                <a:gdLst>
                  <a:gd name="T0" fmla="*/ 68 w 2381"/>
                  <a:gd name="T1" fmla="*/ 799 h 2184"/>
                  <a:gd name="T2" fmla="*/ 297 w 2381"/>
                  <a:gd name="T3" fmla="*/ 1464 h 2184"/>
                  <a:gd name="T4" fmla="*/ 570 w 2381"/>
                  <a:gd name="T5" fmla="*/ 1824 h 2184"/>
                  <a:gd name="T6" fmla="*/ 679 w 2381"/>
                  <a:gd name="T7" fmla="*/ 1966 h 2184"/>
                  <a:gd name="T8" fmla="*/ 876 w 2381"/>
                  <a:gd name="T9" fmla="*/ 2097 h 2184"/>
                  <a:gd name="T10" fmla="*/ 1072 w 2381"/>
                  <a:gd name="T11" fmla="*/ 2162 h 2184"/>
                  <a:gd name="T12" fmla="*/ 1410 w 2381"/>
                  <a:gd name="T13" fmla="*/ 2086 h 2184"/>
                  <a:gd name="T14" fmla="*/ 1497 w 2381"/>
                  <a:gd name="T15" fmla="*/ 2009 h 2184"/>
                  <a:gd name="T16" fmla="*/ 1737 w 2381"/>
                  <a:gd name="T17" fmla="*/ 1639 h 2184"/>
                  <a:gd name="T18" fmla="*/ 1977 w 2381"/>
                  <a:gd name="T19" fmla="*/ 1235 h 2184"/>
                  <a:gd name="T20" fmla="*/ 2087 w 2381"/>
                  <a:gd name="T21" fmla="*/ 1039 h 2184"/>
                  <a:gd name="T22" fmla="*/ 2152 w 2381"/>
                  <a:gd name="T23" fmla="*/ 809 h 2184"/>
                  <a:gd name="T24" fmla="*/ 2283 w 2381"/>
                  <a:gd name="T25" fmla="*/ 668 h 2184"/>
                  <a:gd name="T26" fmla="*/ 2370 w 2381"/>
                  <a:gd name="T27" fmla="*/ 439 h 2184"/>
                  <a:gd name="T28" fmla="*/ 2185 w 2381"/>
                  <a:gd name="T29" fmla="*/ 449 h 2184"/>
                  <a:gd name="T30" fmla="*/ 1999 w 2381"/>
                  <a:gd name="T31" fmla="*/ 635 h 2184"/>
                  <a:gd name="T32" fmla="*/ 1945 w 2381"/>
                  <a:gd name="T33" fmla="*/ 799 h 2184"/>
                  <a:gd name="T34" fmla="*/ 1999 w 2381"/>
                  <a:gd name="T35" fmla="*/ 886 h 2184"/>
                  <a:gd name="T36" fmla="*/ 1781 w 2381"/>
                  <a:gd name="T37" fmla="*/ 1039 h 2184"/>
                  <a:gd name="T38" fmla="*/ 1716 w 2381"/>
                  <a:gd name="T39" fmla="*/ 1126 h 2184"/>
                  <a:gd name="T40" fmla="*/ 1519 w 2381"/>
                  <a:gd name="T41" fmla="*/ 1409 h 2184"/>
                  <a:gd name="T42" fmla="*/ 1334 w 2381"/>
                  <a:gd name="T43" fmla="*/ 1715 h 2184"/>
                  <a:gd name="T44" fmla="*/ 1214 w 2381"/>
                  <a:gd name="T45" fmla="*/ 1759 h 2184"/>
                  <a:gd name="T46" fmla="*/ 1127 w 2381"/>
                  <a:gd name="T47" fmla="*/ 1213 h 2184"/>
                  <a:gd name="T48" fmla="*/ 1290 w 2381"/>
                  <a:gd name="T49" fmla="*/ 460 h 2184"/>
                  <a:gd name="T50" fmla="*/ 1257 w 2381"/>
                  <a:gd name="T51" fmla="*/ 46 h 2184"/>
                  <a:gd name="T52" fmla="*/ 1137 w 2381"/>
                  <a:gd name="T53" fmla="*/ 242 h 2184"/>
                  <a:gd name="T54" fmla="*/ 1061 w 2381"/>
                  <a:gd name="T55" fmla="*/ 439 h 2184"/>
                  <a:gd name="T56" fmla="*/ 876 w 2381"/>
                  <a:gd name="T57" fmla="*/ 57 h 2184"/>
                  <a:gd name="T58" fmla="*/ 941 w 2381"/>
                  <a:gd name="T59" fmla="*/ 231 h 2184"/>
                  <a:gd name="T60" fmla="*/ 908 w 2381"/>
                  <a:gd name="T61" fmla="*/ 449 h 2184"/>
                  <a:gd name="T62" fmla="*/ 1007 w 2381"/>
                  <a:gd name="T63" fmla="*/ 831 h 2184"/>
                  <a:gd name="T64" fmla="*/ 1061 w 2381"/>
                  <a:gd name="T65" fmla="*/ 1366 h 2184"/>
                  <a:gd name="T66" fmla="*/ 865 w 2381"/>
                  <a:gd name="T67" fmla="*/ 1671 h 2184"/>
                  <a:gd name="T68" fmla="*/ 647 w 2381"/>
                  <a:gd name="T69" fmla="*/ 1453 h 2184"/>
                  <a:gd name="T70" fmla="*/ 483 w 2381"/>
                  <a:gd name="T71" fmla="*/ 1366 h 2184"/>
                  <a:gd name="T72" fmla="*/ 417 w 2381"/>
                  <a:gd name="T73" fmla="*/ 1268 h 2184"/>
                  <a:gd name="T74" fmla="*/ 254 w 2381"/>
                  <a:gd name="T75" fmla="*/ 973 h 2184"/>
                  <a:gd name="T76" fmla="*/ 396 w 2381"/>
                  <a:gd name="T77" fmla="*/ 929 h 2184"/>
                  <a:gd name="T78" fmla="*/ 232 w 2381"/>
                  <a:gd name="T79" fmla="*/ 711 h 2184"/>
                  <a:gd name="T80" fmla="*/ 145 w 2381"/>
                  <a:gd name="T81" fmla="*/ 602 h 2184"/>
                  <a:gd name="T82" fmla="*/ 90 w 2381"/>
                  <a:gd name="T83" fmla="*/ 373 h 2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381" h="2184">
                    <a:moveTo>
                      <a:pt x="36" y="417"/>
                    </a:moveTo>
                    <a:cubicBezTo>
                      <a:pt x="17" y="472"/>
                      <a:pt x="10" y="521"/>
                      <a:pt x="3" y="580"/>
                    </a:cubicBezTo>
                    <a:cubicBezTo>
                      <a:pt x="10" y="656"/>
                      <a:pt x="0" y="752"/>
                      <a:pt x="68" y="799"/>
                    </a:cubicBezTo>
                    <a:cubicBezTo>
                      <a:pt x="83" y="821"/>
                      <a:pt x="97" y="842"/>
                      <a:pt x="112" y="864"/>
                    </a:cubicBezTo>
                    <a:cubicBezTo>
                      <a:pt x="119" y="875"/>
                      <a:pt x="134" y="897"/>
                      <a:pt x="134" y="897"/>
                    </a:cubicBezTo>
                    <a:cubicBezTo>
                      <a:pt x="158" y="1089"/>
                      <a:pt x="213" y="1290"/>
                      <a:pt x="297" y="1464"/>
                    </a:cubicBezTo>
                    <a:cubicBezTo>
                      <a:pt x="336" y="1545"/>
                      <a:pt x="373" y="1631"/>
                      <a:pt x="450" y="1682"/>
                    </a:cubicBezTo>
                    <a:cubicBezTo>
                      <a:pt x="501" y="1759"/>
                      <a:pt x="472" y="1734"/>
                      <a:pt x="527" y="1769"/>
                    </a:cubicBezTo>
                    <a:cubicBezTo>
                      <a:pt x="551" y="1849"/>
                      <a:pt x="515" y="1756"/>
                      <a:pt x="570" y="1824"/>
                    </a:cubicBezTo>
                    <a:cubicBezTo>
                      <a:pt x="631" y="1900"/>
                      <a:pt x="519" y="1816"/>
                      <a:pt x="614" y="1879"/>
                    </a:cubicBezTo>
                    <a:cubicBezTo>
                      <a:pt x="636" y="1942"/>
                      <a:pt x="608" y="1884"/>
                      <a:pt x="657" y="1933"/>
                    </a:cubicBezTo>
                    <a:cubicBezTo>
                      <a:pt x="666" y="1942"/>
                      <a:pt x="669" y="1957"/>
                      <a:pt x="679" y="1966"/>
                    </a:cubicBezTo>
                    <a:cubicBezTo>
                      <a:pt x="797" y="2068"/>
                      <a:pt x="702" y="1978"/>
                      <a:pt x="777" y="2020"/>
                    </a:cubicBezTo>
                    <a:cubicBezTo>
                      <a:pt x="800" y="2033"/>
                      <a:pt x="824" y="2045"/>
                      <a:pt x="843" y="2064"/>
                    </a:cubicBezTo>
                    <a:cubicBezTo>
                      <a:pt x="854" y="2075"/>
                      <a:pt x="862" y="2089"/>
                      <a:pt x="876" y="2097"/>
                    </a:cubicBezTo>
                    <a:cubicBezTo>
                      <a:pt x="896" y="2108"/>
                      <a:pt x="919" y="2112"/>
                      <a:pt x="941" y="2119"/>
                    </a:cubicBezTo>
                    <a:cubicBezTo>
                      <a:pt x="974" y="2130"/>
                      <a:pt x="1006" y="2140"/>
                      <a:pt x="1039" y="2151"/>
                    </a:cubicBezTo>
                    <a:cubicBezTo>
                      <a:pt x="1050" y="2155"/>
                      <a:pt x="1061" y="2158"/>
                      <a:pt x="1072" y="2162"/>
                    </a:cubicBezTo>
                    <a:cubicBezTo>
                      <a:pt x="1083" y="2166"/>
                      <a:pt x="1105" y="2173"/>
                      <a:pt x="1105" y="2173"/>
                    </a:cubicBezTo>
                    <a:cubicBezTo>
                      <a:pt x="1174" y="2169"/>
                      <a:pt x="1251" y="2184"/>
                      <a:pt x="1312" y="2151"/>
                    </a:cubicBezTo>
                    <a:cubicBezTo>
                      <a:pt x="1315" y="2149"/>
                      <a:pt x="1392" y="2098"/>
                      <a:pt x="1410" y="2086"/>
                    </a:cubicBezTo>
                    <a:cubicBezTo>
                      <a:pt x="1421" y="2079"/>
                      <a:pt x="1443" y="2064"/>
                      <a:pt x="1443" y="2064"/>
                    </a:cubicBezTo>
                    <a:cubicBezTo>
                      <a:pt x="1450" y="2053"/>
                      <a:pt x="1456" y="2040"/>
                      <a:pt x="1465" y="2031"/>
                    </a:cubicBezTo>
                    <a:cubicBezTo>
                      <a:pt x="1474" y="2022"/>
                      <a:pt x="1490" y="2020"/>
                      <a:pt x="1497" y="2009"/>
                    </a:cubicBezTo>
                    <a:cubicBezTo>
                      <a:pt x="1519" y="1973"/>
                      <a:pt x="1509" y="1939"/>
                      <a:pt x="1541" y="1911"/>
                    </a:cubicBezTo>
                    <a:cubicBezTo>
                      <a:pt x="1561" y="1894"/>
                      <a:pt x="1607" y="1868"/>
                      <a:pt x="1607" y="1868"/>
                    </a:cubicBezTo>
                    <a:cubicBezTo>
                      <a:pt x="1655" y="1794"/>
                      <a:pt x="1702" y="1719"/>
                      <a:pt x="1737" y="1639"/>
                    </a:cubicBezTo>
                    <a:cubicBezTo>
                      <a:pt x="1774" y="1554"/>
                      <a:pt x="1774" y="1442"/>
                      <a:pt x="1857" y="1388"/>
                    </a:cubicBezTo>
                    <a:cubicBezTo>
                      <a:pt x="1881" y="1315"/>
                      <a:pt x="1848" y="1393"/>
                      <a:pt x="1901" y="1333"/>
                    </a:cubicBezTo>
                    <a:cubicBezTo>
                      <a:pt x="1928" y="1302"/>
                      <a:pt x="1952" y="1268"/>
                      <a:pt x="1977" y="1235"/>
                    </a:cubicBezTo>
                    <a:cubicBezTo>
                      <a:pt x="1993" y="1214"/>
                      <a:pt x="2006" y="1191"/>
                      <a:pt x="2021" y="1169"/>
                    </a:cubicBezTo>
                    <a:cubicBezTo>
                      <a:pt x="2028" y="1158"/>
                      <a:pt x="2043" y="1137"/>
                      <a:pt x="2043" y="1137"/>
                    </a:cubicBezTo>
                    <a:cubicBezTo>
                      <a:pt x="2069" y="1059"/>
                      <a:pt x="2052" y="1090"/>
                      <a:pt x="2087" y="1039"/>
                    </a:cubicBezTo>
                    <a:cubicBezTo>
                      <a:pt x="2118" y="938"/>
                      <a:pt x="2071" y="1079"/>
                      <a:pt x="2119" y="973"/>
                    </a:cubicBezTo>
                    <a:cubicBezTo>
                      <a:pt x="2128" y="952"/>
                      <a:pt x="2141" y="908"/>
                      <a:pt x="2141" y="908"/>
                    </a:cubicBezTo>
                    <a:cubicBezTo>
                      <a:pt x="2145" y="875"/>
                      <a:pt x="2136" y="838"/>
                      <a:pt x="2152" y="809"/>
                    </a:cubicBezTo>
                    <a:cubicBezTo>
                      <a:pt x="2164" y="786"/>
                      <a:pt x="2217" y="766"/>
                      <a:pt x="2217" y="766"/>
                    </a:cubicBezTo>
                    <a:cubicBezTo>
                      <a:pt x="2232" y="744"/>
                      <a:pt x="2246" y="722"/>
                      <a:pt x="2261" y="700"/>
                    </a:cubicBezTo>
                    <a:cubicBezTo>
                      <a:pt x="2268" y="689"/>
                      <a:pt x="2283" y="668"/>
                      <a:pt x="2283" y="668"/>
                    </a:cubicBezTo>
                    <a:cubicBezTo>
                      <a:pt x="2309" y="589"/>
                      <a:pt x="2292" y="621"/>
                      <a:pt x="2327" y="569"/>
                    </a:cubicBezTo>
                    <a:cubicBezTo>
                      <a:pt x="2340" y="529"/>
                      <a:pt x="2347" y="507"/>
                      <a:pt x="2359" y="471"/>
                    </a:cubicBezTo>
                    <a:cubicBezTo>
                      <a:pt x="2363" y="460"/>
                      <a:pt x="2366" y="450"/>
                      <a:pt x="2370" y="439"/>
                    </a:cubicBezTo>
                    <a:cubicBezTo>
                      <a:pt x="2374" y="428"/>
                      <a:pt x="2381" y="406"/>
                      <a:pt x="2381" y="406"/>
                    </a:cubicBezTo>
                    <a:cubicBezTo>
                      <a:pt x="2368" y="306"/>
                      <a:pt x="2337" y="197"/>
                      <a:pt x="2305" y="100"/>
                    </a:cubicBezTo>
                    <a:cubicBezTo>
                      <a:pt x="2219" y="228"/>
                      <a:pt x="2334" y="351"/>
                      <a:pt x="2185" y="449"/>
                    </a:cubicBezTo>
                    <a:cubicBezTo>
                      <a:pt x="2126" y="537"/>
                      <a:pt x="2203" y="431"/>
                      <a:pt x="2130" y="504"/>
                    </a:cubicBezTo>
                    <a:cubicBezTo>
                      <a:pt x="2080" y="554"/>
                      <a:pt x="2139" y="526"/>
                      <a:pt x="2076" y="548"/>
                    </a:cubicBezTo>
                    <a:cubicBezTo>
                      <a:pt x="2025" y="624"/>
                      <a:pt x="2054" y="598"/>
                      <a:pt x="1999" y="635"/>
                    </a:cubicBezTo>
                    <a:cubicBezTo>
                      <a:pt x="1975" y="706"/>
                      <a:pt x="1921" y="769"/>
                      <a:pt x="1879" y="831"/>
                    </a:cubicBezTo>
                    <a:cubicBezTo>
                      <a:pt x="1872" y="841"/>
                      <a:pt x="1902" y="825"/>
                      <a:pt x="1912" y="820"/>
                    </a:cubicBezTo>
                    <a:cubicBezTo>
                      <a:pt x="1924" y="814"/>
                      <a:pt x="1934" y="806"/>
                      <a:pt x="1945" y="799"/>
                    </a:cubicBezTo>
                    <a:cubicBezTo>
                      <a:pt x="1974" y="802"/>
                      <a:pt x="2005" y="797"/>
                      <a:pt x="2032" y="809"/>
                    </a:cubicBezTo>
                    <a:cubicBezTo>
                      <a:pt x="2052" y="818"/>
                      <a:pt x="2041" y="866"/>
                      <a:pt x="2032" y="875"/>
                    </a:cubicBezTo>
                    <a:cubicBezTo>
                      <a:pt x="2024" y="883"/>
                      <a:pt x="2010" y="882"/>
                      <a:pt x="1999" y="886"/>
                    </a:cubicBezTo>
                    <a:cubicBezTo>
                      <a:pt x="1962" y="941"/>
                      <a:pt x="1902" y="958"/>
                      <a:pt x="1847" y="995"/>
                    </a:cubicBezTo>
                    <a:cubicBezTo>
                      <a:pt x="1836" y="1002"/>
                      <a:pt x="1825" y="1010"/>
                      <a:pt x="1814" y="1017"/>
                    </a:cubicBezTo>
                    <a:cubicBezTo>
                      <a:pt x="1803" y="1024"/>
                      <a:pt x="1781" y="1039"/>
                      <a:pt x="1781" y="1039"/>
                    </a:cubicBezTo>
                    <a:cubicBezTo>
                      <a:pt x="1774" y="1050"/>
                      <a:pt x="1768" y="1062"/>
                      <a:pt x="1759" y="1071"/>
                    </a:cubicBezTo>
                    <a:cubicBezTo>
                      <a:pt x="1750" y="1080"/>
                      <a:pt x="1735" y="1083"/>
                      <a:pt x="1727" y="1093"/>
                    </a:cubicBezTo>
                    <a:cubicBezTo>
                      <a:pt x="1720" y="1102"/>
                      <a:pt x="1721" y="1116"/>
                      <a:pt x="1716" y="1126"/>
                    </a:cubicBezTo>
                    <a:cubicBezTo>
                      <a:pt x="1687" y="1183"/>
                      <a:pt x="1661" y="1242"/>
                      <a:pt x="1607" y="1279"/>
                    </a:cubicBezTo>
                    <a:cubicBezTo>
                      <a:pt x="1589" y="1306"/>
                      <a:pt x="1561" y="1347"/>
                      <a:pt x="1541" y="1377"/>
                    </a:cubicBezTo>
                    <a:cubicBezTo>
                      <a:pt x="1534" y="1388"/>
                      <a:pt x="1519" y="1409"/>
                      <a:pt x="1519" y="1409"/>
                    </a:cubicBezTo>
                    <a:cubicBezTo>
                      <a:pt x="1480" y="1526"/>
                      <a:pt x="1541" y="1352"/>
                      <a:pt x="1487" y="1475"/>
                    </a:cubicBezTo>
                    <a:cubicBezTo>
                      <a:pt x="1454" y="1549"/>
                      <a:pt x="1451" y="1613"/>
                      <a:pt x="1377" y="1660"/>
                    </a:cubicBezTo>
                    <a:cubicBezTo>
                      <a:pt x="1358" y="1723"/>
                      <a:pt x="1383" y="1666"/>
                      <a:pt x="1334" y="1715"/>
                    </a:cubicBezTo>
                    <a:cubicBezTo>
                      <a:pt x="1325" y="1724"/>
                      <a:pt x="1323" y="1741"/>
                      <a:pt x="1312" y="1748"/>
                    </a:cubicBezTo>
                    <a:cubicBezTo>
                      <a:pt x="1293" y="1760"/>
                      <a:pt x="1247" y="1769"/>
                      <a:pt x="1247" y="1769"/>
                    </a:cubicBezTo>
                    <a:cubicBezTo>
                      <a:pt x="1236" y="1766"/>
                      <a:pt x="1222" y="1767"/>
                      <a:pt x="1214" y="1759"/>
                    </a:cubicBezTo>
                    <a:cubicBezTo>
                      <a:pt x="1206" y="1751"/>
                      <a:pt x="1204" y="1738"/>
                      <a:pt x="1203" y="1726"/>
                    </a:cubicBezTo>
                    <a:cubicBezTo>
                      <a:pt x="1196" y="1624"/>
                      <a:pt x="1201" y="1522"/>
                      <a:pt x="1192" y="1420"/>
                    </a:cubicBezTo>
                    <a:cubicBezTo>
                      <a:pt x="1186" y="1353"/>
                      <a:pt x="1142" y="1280"/>
                      <a:pt x="1127" y="1213"/>
                    </a:cubicBezTo>
                    <a:cubicBezTo>
                      <a:pt x="1142" y="1064"/>
                      <a:pt x="1165" y="915"/>
                      <a:pt x="1181" y="766"/>
                    </a:cubicBezTo>
                    <a:cubicBezTo>
                      <a:pt x="1203" y="553"/>
                      <a:pt x="1183" y="629"/>
                      <a:pt x="1225" y="504"/>
                    </a:cubicBezTo>
                    <a:cubicBezTo>
                      <a:pt x="1233" y="479"/>
                      <a:pt x="1290" y="460"/>
                      <a:pt x="1290" y="460"/>
                    </a:cubicBezTo>
                    <a:cubicBezTo>
                      <a:pt x="1243" y="444"/>
                      <a:pt x="1239" y="465"/>
                      <a:pt x="1192" y="449"/>
                    </a:cubicBezTo>
                    <a:cubicBezTo>
                      <a:pt x="1156" y="308"/>
                      <a:pt x="1234" y="147"/>
                      <a:pt x="1279" y="13"/>
                    </a:cubicBezTo>
                    <a:cubicBezTo>
                      <a:pt x="1283" y="0"/>
                      <a:pt x="1264" y="35"/>
                      <a:pt x="1257" y="46"/>
                    </a:cubicBezTo>
                    <a:cubicBezTo>
                      <a:pt x="1242" y="96"/>
                      <a:pt x="1210" y="134"/>
                      <a:pt x="1181" y="177"/>
                    </a:cubicBezTo>
                    <a:cubicBezTo>
                      <a:pt x="1174" y="188"/>
                      <a:pt x="1166" y="198"/>
                      <a:pt x="1159" y="209"/>
                    </a:cubicBezTo>
                    <a:cubicBezTo>
                      <a:pt x="1152" y="220"/>
                      <a:pt x="1137" y="242"/>
                      <a:pt x="1137" y="242"/>
                    </a:cubicBezTo>
                    <a:cubicBezTo>
                      <a:pt x="1123" y="289"/>
                      <a:pt x="1099" y="326"/>
                      <a:pt x="1083" y="373"/>
                    </a:cubicBezTo>
                    <a:cubicBezTo>
                      <a:pt x="1079" y="384"/>
                      <a:pt x="1076" y="395"/>
                      <a:pt x="1072" y="406"/>
                    </a:cubicBezTo>
                    <a:cubicBezTo>
                      <a:pt x="1068" y="417"/>
                      <a:pt x="1061" y="439"/>
                      <a:pt x="1061" y="439"/>
                    </a:cubicBezTo>
                    <a:cubicBezTo>
                      <a:pt x="1052" y="323"/>
                      <a:pt x="1042" y="150"/>
                      <a:pt x="930" y="79"/>
                    </a:cubicBezTo>
                    <a:cubicBezTo>
                      <a:pt x="926" y="66"/>
                      <a:pt x="917" y="16"/>
                      <a:pt x="887" y="24"/>
                    </a:cubicBezTo>
                    <a:cubicBezTo>
                      <a:pt x="876" y="27"/>
                      <a:pt x="880" y="46"/>
                      <a:pt x="876" y="57"/>
                    </a:cubicBezTo>
                    <a:cubicBezTo>
                      <a:pt x="880" y="68"/>
                      <a:pt x="882" y="79"/>
                      <a:pt x="887" y="89"/>
                    </a:cubicBezTo>
                    <a:cubicBezTo>
                      <a:pt x="893" y="101"/>
                      <a:pt x="903" y="110"/>
                      <a:pt x="908" y="122"/>
                    </a:cubicBezTo>
                    <a:cubicBezTo>
                      <a:pt x="932" y="177"/>
                      <a:pt x="926" y="181"/>
                      <a:pt x="941" y="231"/>
                    </a:cubicBezTo>
                    <a:cubicBezTo>
                      <a:pt x="964" y="308"/>
                      <a:pt x="993" y="383"/>
                      <a:pt x="1017" y="460"/>
                    </a:cubicBezTo>
                    <a:cubicBezTo>
                      <a:pt x="1018" y="463"/>
                      <a:pt x="945" y="440"/>
                      <a:pt x="941" y="439"/>
                    </a:cubicBezTo>
                    <a:cubicBezTo>
                      <a:pt x="930" y="442"/>
                      <a:pt x="908" y="438"/>
                      <a:pt x="908" y="449"/>
                    </a:cubicBezTo>
                    <a:cubicBezTo>
                      <a:pt x="908" y="462"/>
                      <a:pt x="932" y="461"/>
                      <a:pt x="941" y="471"/>
                    </a:cubicBezTo>
                    <a:cubicBezTo>
                      <a:pt x="980" y="515"/>
                      <a:pt x="1020" y="578"/>
                      <a:pt x="1039" y="635"/>
                    </a:cubicBezTo>
                    <a:cubicBezTo>
                      <a:pt x="1029" y="701"/>
                      <a:pt x="1016" y="765"/>
                      <a:pt x="1007" y="831"/>
                    </a:cubicBezTo>
                    <a:cubicBezTo>
                      <a:pt x="1010" y="955"/>
                      <a:pt x="1011" y="1078"/>
                      <a:pt x="1017" y="1202"/>
                    </a:cubicBezTo>
                    <a:cubicBezTo>
                      <a:pt x="1018" y="1216"/>
                      <a:pt x="1034" y="1283"/>
                      <a:pt x="1039" y="1300"/>
                    </a:cubicBezTo>
                    <a:cubicBezTo>
                      <a:pt x="1046" y="1322"/>
                      <a:pt x="1054" y="1344"/>
                      <a:pt x="1061" y="1366"/>
                    </a:cubicBezTo>
                    <a:cubicBezTo>
                      <a:pt x="1065" y="1377"/>
                      <a:pt x="1072" y="1399"/>
                      <a:pt x="1072" y="1399"/>
                    </a:cubicBezTo>
                    <a:cubicBezTo>
                      <a:pt x="1064" y="1606"/>
                      <a:pt x="1135" y="1656"/>
                      <a:pt x="996" y="1704"/>
                    </a:cubicBezTo>
                    <a:cubicBezTo>
                      <a:pt x="956" y="1696"/>
                      <a:pt x="902" y="1691"/>
                      <a:pt x="865" y="1671"/>
                    </a:cubicBezTo>
                    <a:cubicBezTo>
                      <a:pt x="842" y="1658"/>
                      <a:pt x="799" y="1628"/>
                      <a:pt x="799" y="1628"/>
                    </a:cubicBezTo>
                    <a:cubicBezTo>
                      <a:pt x="795" y="1621"/>
                      <a:pt x="727" y="1507"/>
                      <a:pt x="712" y="1497"/>
                    </a:cubicBezTo>
                    <a:cubicBezTo>
                      <a:pt x="690" y="1482"/>
                      <a:pt x="672" y="1461"/>
                      <a:pt x="647" y="1453"/>
                    </a:cubicBezTo>
                    <a:cubicBezTo>
                      <a:pt x="636" y="1449"/>
                      <a:pt x="624" y="1447"/>
                      <a:pt x="614" y="1442"/>
                    </a:cubicBezTo>
                    <a:cubicBezTo>
                      <a:pt x="592" y="1431"/>
                      <a:pt x="570" y="1421"/>
                      <a:pt x="548" y="1409"/>
                    </a:cubicBezTo>
                    <a:cubicBezTo>
                      <a:pt x="525" y="1396"/>
                      <a:pt x="483" y="1366"/>
                      <a:pt x="483" y="1366"/>
                    </a:cubicBezTo>
                    <a:cubicBezTo>
                      <a:pt x="476" y="1355"/>
                      <a:pt x="469" y="1343"/>
                      <a:pt x="461" y="1333"/>
                    </a:cubicBezTo>
                    <a:cubicBezTo>
                      <a:pt x="451" y="1321"/>
                      <a:pt x="437" y="1313"/>
                      <a:pt x="428" y="1300"/>
                    </a:cubicBezTo>
                    <a:cubicBezTo>
                      <a:pt x="422" y="1291"/>
                      <a:pt x="422" y="1278"/>
                      <a:pt x="417" y="1268"/>
                    </a:cubicBezTo>
                    <a:cubicBezTo>
                      <a:pt x="386" y="1211"/>
                      <a:pt x="344" y="1159"/>
                      <a:pt x="308" y="1104"/>
                    </a:cubicBezTo>
                    <a:cubicBezTo>
                      <a:pt x="276" y="1054"/>
                      <a:pt x="289" y="1079"/>
                      <a:pt x="265" y="1006"/>
                    </a:cubicBezTo>
                    <a:cubicBezTo>
                      <a:pt x="261" y="995"/>
                      <a:pt x="254" y="973"/>
                      <a:pt x="254" y="973"/>
                    </a:cubicBezTo>
                    <a:cubicBezTo>
                      <a:pt x="265" y="884"/>
                      <a:pt x="249" y="852"/>
                      <a:pt x="341" y="875"/>
                    </a:cubicBezTo>
                    <a:cubicBezTo>
                      <a:pt x="352" y="882"/>
                      <a:pt x="365" y="888"/>
                      <a:pt x="374" y="897"/>
                    </a:cubicBezTo>
                    <a:cubicBezTo>
                      <a:pt x="383" y="906"/>
                      <a:pt x="396" y="942"/>
                      <a:pt x="396" y="929"/>
                    </a:cubicBezTo>
                    <a:cubicBezTo>
                      <a:pt x="396" y="906"/>
                      <a:pt x="381" y="886"/>
                      <a:pt x="374" y="864"/>
                    </a:cubicBezTo>
                    <a:cubicBezTo>
                      <a:pt x="356" y="810"/>
                      <a:pt x="357" y="775"/>
                      <a:pt x="297" y="755"/>
                    </a:cubicBezTo>
                    <a:cubicBezTo>
                      <a:pt x="275" y="740"/>
                      <a:pt x="254" y="726"/>
                      <a:pt x="232" y="711"/>
                    </a:cubicBezTo>
                    <a:cubicBezTo>
                      <a:pt x="221" y="704"/>
                      <a:pt x="199" y="689"/>
                      <a:pt x="199" y="689"/>
                    </a:cubicBezTo>
                    <a:cubicBezTo>
                      <a:pt x="171" y="607"/>
                      <a:pt x="212" y="707"/>
                      <a:pt x="156" y="635"/>
                    </a:cubicBezTo>
                    <a:cubicBezTo>
                      <a:pt x="149" y="626"/>
                      <a:pt x="150" y="612"/>
                      <a:pt x="145" y="602"/>
                    </a:cubicBezTo>
                    <a:cubicBezTo>
                      <a:pt x="139" y="590"/>
                      <a:pt x="128" y="581"/>
                      <a:pt x="123" y="569"/>
                    </a:cubicBezTo>
                    <a:cubicBezTo>
                      <a:pt x="114" y="548"/>
                      <a:pt x="101" y="504"/>
                      <a:pt x="101" y="504"/>
                    </a:cubicBezTo>
                    <a:cubicBezTo>
                      <a:pt x="97" y="460"/>
                      <a:pt x="100" y="416"/>
                      <a:pt x="90" y="373"/>
                    </a:cubicBezTo>
                    <a:cubicBezTo>
                      <a:pt x="87" y="362"/>
                      <a:pt x="86" y="397"/>
                      <a:pt x="79" y="406"/>
                    </a:cubicBezTo>
                    <a:cubicBezTo>
                      <a:pt x="52" y="440"/>
                      <a:pt x="52" y="433"/>
                      <a:pt x="36" y="417"/>
                    </a:cubicBez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 dirty="0"/>
              </a:p>
            </p:txBody>
          </p:sp>
          <p:sp>
            <p:nvSpPr>
              <p:cNvPr id="13" name="Freeform 26"/>
              <p:cNvSpPr>
                <a:spLocks/>
              </p:cNvSpPr>
              <p:nvPr/>
            </p:nvSpPr>
            <p:spPr bwMode="auto">
              <a:xfrm>
                <a:off x="1909" y="1211"/>
                <a:ext cx="469" cy="844"/>
              </a:xfrm>
              <a:custGeom>
                <a:avLst/>
                <a:gdLst>
                  <a:gd name="T0" fmla="*/ 0 w 469"/>
                  <a:gd name="T1" fmla="*/ 174 h 844"/>
                  <a:gd name="T2" fmla="*/ 98 w 469"/>
                  <a:gd name="T3" fmla="*/ 207 h 844"/>
                  <a:gd name="T4" fmla="*/ 164 w 469"/>
                  <a:gd name="T5" fmla="*/ 251 h 844"/>
                  <a:gd name="T6" fmla="*/ 196 w 469"/>
                  <a:gd name="T7" fmla="*/ 273 h 844"/>
                  <a:gd name="T8" fmla="*/ 207 w 469"/>
                  <a:gd name="T9" fmla="*/ 305 h 844"/>
                  <a:gd name="T10" fmla="*/ 229 w 469"/>
                  <a:gd name="T11" fmla="*/ 338 h 844"/>
                  <a:gd name="T12" fmla="*/ 251 w 469"/>
                  <a:gd name="T13" fmla="*/ 404 h 844"/>
                  <a:gd name="T14" fmla="*/ 164 w 469"/>
                  <a:gd name="T15" fmla="*/ 709 h 844"/>
                  <a:gd name="T16" fmla="*/ 109 w 469"/>
                  <a:gd name="T17" fmla="*/ 796 h 844"/>
                  <a:gd name="T18" fmla="*/ 120 w 469"/>
                  <a:gd name="T19" fmla="*/ 829 h 844"/>
                  <a:gd name="T20" fmla="*/ 175 w 469"/>
                  <a:gd name="T21" fmla="*/ 785 h 844"/>
                  <a:gd name="T22" fmla="*/ 240 w 469"/>
                  <a:gd name="T23" fmla="*/ 753 h 844"/>
                  <a:gd name="T24" fmla="*/ 262 w 469"/>
                  <a:gd name="T25" fmla="*/ 720 h 844"/>
                  <a:gd name="T26" fmla="*/ 295 w 469"/>
                  <a:gd name="T27" fmla="*/ 698 h 844"/>
                  <a:gd name="T28" fmla="*/ 306 w 469"/>
                  <a:gd name="T29" fmla="*/ 665 h 844"/>
                  <a:gd name="T30" fmla="*/ 327 w 469"/>
                  <a:gd name="T31" fmla="*/ 633 h 844"/>
                  <a:gd name="T32" fmla="*/ 382 w 469"/>
                  <a:gd name="T33" fmla="*/ 502 h 844"/>
                  <a:gd name="T34" fmla="*/ 426 w 469"/>
                  <a:gd name="T35" fmla="*/ 513 h 844"/>
                  <a:gd name="T36" fmla="*/ 458 w 469"/>
                  <a:gd name="T37" fmla="*/ 534 h 844"/>
                  <a:gd name="T38" fmla="*/ 469 w 469"/>
                  <a:gd name="T39" fmla="*/ 502 h 844"/>
                  <a:gd name="T40" fmla="*/ 415 w 469"/>
                  <a:gd name="T41" fmla="*/ 371 h 844"/>
                  <a:gd name="T42" fmla="*/ 404 w 469"/>
                  <a:gd name="T43" fmla="*/ 338 h 844"/>
                  <a:gd name="T44" fmla="*/ 393 w 469"/>
                  <a:gd name="T45" fmla="*/ 305 h 844"/>
                  <a:gd name="T46" fmla="*/ 382 w 469"/>
                  <a:gd name="T47" fmla="*/ 11 h 844"/>
                  <a:gd name="T48" fmla="*/ 349 w 469"/>
                  <a:gd name="T49" fmla="*/ 22 h 844"/>
                  <a:gd name="T50" fmla="*/ 338 w 469"/>
                  <a:gd name="T51" fmla="*/ 65 h 844"/>
                  <a:gd name="T52" fmla="*/ 327 w 469"/>
                  <a:gd name="T53" fmla="*/ 240 h 844"/>
                  <a:gd name="T54" fmla="*/ 316 w 469"/>
                  <a:gd name="T55" fmla="*/ 371 h 844"/>
                  <a:gd name="T56" fmla="*/ 295 w 469"/>
                  <a:gd name="T57" fmla="*/ 305 h 844"/>
                  <a:gd name="T58" fmla="*/ 262 w 469"/>
                  <a:gd name="T59" fmla="*/ 284 h 844"/>
                  <a:gd name="T60" fmla="*/ 251 w 469"/>
                  <a:gd name="T61" fmla="*/ 251 h 844"/>
                  <a:gd name="T62" fmla="*/ 218 w 469"/>
                  <a:gd name="T63" fmla="*/ 240 h 844"/>
                  <a:gd name="T64" fmla="*/ 66 w 469"/>
                  <a:gd name="T65" fmla="*/ 185 h 8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69" h="844">
                    <a:moveTo>
                      <a:pt x="0" y="174"/>
                    </a:moveTo>
                    <a:cubicBezTo>
                      <a:pt x="77" y="200"/>
                      <a:pt x="44" y="188"/>
                      <a:pt x="98" y="207"/>
                    </a:cubicBezTo>
                    <a:cubicBezTo>
                      <a:pt x="123" y="216"/>
                      <a:pt x="142" y="236"/>
                      <a:pt x="164" y="251"/>
                    </a:cubicBezTo>
                    <a:cubicBezTo>
                      <a:pt x="175" y="258"/>
                      <a:pt x="196" y="273"/>
                      <a:pt x="196" y="273"/>
                    </a:cubicBezTo>
                    <a:cubicBezTo>
                      <a:pt x="200" y="284"/>
                      <a:pt x="202" y="295"/>
                      <a:pt x="207" y="305"/>
                    </a:cubicBezTo>
                    <a:cubicBezTo>
                      <a:pt x="213" y="317"/>
                      <a:pt x="224" y="326"/>
                      <a:pt x="229" y="338"/>
                    </a:cubicBezTo>
                    <a:cubicBezTo>
                      <a:pt x="238" y="359"/>
                      <a:pt x="251" y="404"/>
                      <a:pt x="251" y="404"/>
                    </a:cubicBezTo>
                    <a:cubicBezTo>
                      <a:pt x="264" y="509"/>
                      <a:pt x="260" y="643"/>
                      <a:pt x="164" y="709"/>
                    </a:cubicBezTo>
                    <a:cubicBezTo>
                      <a:pt x="146" y="764"/>
                      <a:pt x="127" y="742"/>
                      <a:pt x="109" y="796"/>
                    </a:cubicBezTo>
                    <a:cubicBezTo>
                      <a:pt x="113" y="807"/>
                      <a:pt x="110" y="824"/>
                      <a:pt x="120" y="829"/>
                    </a:cubicBezTo>
                    <a:cubicBezTo>
                      <a:pt x="150" y="844"/>
                      <a:pt x="165" y="793"/>
                      <a:pt x="175" y="785"/>
                    </a:cubicBezTo>
                    <a:cubicBezTo>
                      <a:pt x="194" y="770"/>
                      <a:pt x="220" y="766"/>
                      <a:pt x="240" y="753"/>
                    </a:cubicBezTo>
                    <a:cubicBezTo>
                      <a:pt x="247" y="742"/>
                      <a:pt x="253" y="729"/>
                      <a:pt x="262" y="720"/>
                    </a:cubicBezTo>
                    <a:cubicBezTo>
                      <a:pt x="271" y="711"/>
                      <a:pt x="287" y="708"/>
                      <a:pt x="295" y="698"/>
                    </a:cubicBezTo>
                    <a:cubicBezTo>
                      <a:pt x="302" y="689"/>
                      <a:pt x="301" y="675"/>
                      <a:pt x="306" y="665"/>
                    </a:cubicBezTo>
                    <a:cubicBezTo>
                      <a:pt x="312" y="654"/>
                      <a:pt x="322" y="645"/>
                      <a:pt x="327" y="633"/>
                    </a:cubicBezTo>
                    <a:cubicBezTo>
                      <a:pt x="349" y="582"/>
                      <a:pt x="352" y="546"/>
                      <a:pt x="382" y="502"/>
                    </a:cubicBezTo>
                    <a:cubicBezTo>
                      <a:pt x="397" y="506"/>
                      <a:pt x="412" y="507"/>
                      <a:pt x="426" y="513"/>
                    </a:cubicBezTo>
                    <a:cubicBezTo>
                      <a:pt x="438" y="518"/>
                      <a:pt x="446" y="537"/>
                      <a:pt x="458" y="534"/>
                    </a:cubicBezTo>
                    <a:cubicBezTo>
                      <a:pt x="469" y="531"/>
                      <a:pt x="465" y="513"/>
                      <a:pt x="469" y="502"/>
                    </a:cubicBezTo>
                    <a:cubicBezTo>
                      <a:pt x="453" y="455"/>
                      <a:pt x="431" y="419"/>
                      <a:pt x="415" y="371"/>
                    </a:cubicBezTo>
                    <a:cubicBezTo>
                      <a:pt x="411" y="360"/>
                      <a:pt x="408" y="349"/>
                      <a:pt x="404" y="338"/>
                    </a:cubicBezTo>
                    <a:cubicBezTo>
                      <a:pt x="400" y="327"/>
                      <a:pt x="393" y="305"/>
                      <a:pt x="393" y="305"/>
                    </a:cubicBezTo>
                    <a:cubicBezTo>
                      <a:pt x="389" y="207"/>
                      <a:pt x="397" y="108"/>
                      <a:pt x="382" y="11"/>
                    </a:cubicBezTo>
                    <a:cubicBezTo>
                      <a:pt x="380" y="0"/>
                      <a:pt x="356" y="13"/>
                      <a:pt x="349" y="22"/>
                    </a:cubicBezTo>
                    <a:cubicBezTo>
                      <a:pt x="340" y="33"/>
                      <a:pt x="342" y="51"/>
                      <a:pt x="338" y="65"/>
                    </a:cubicBezTo>
                    <a:cubicBezTo>
                      <a:pt x="334" y="123"/>
                      <a:pt x="331" y="182"/>
                      <a:pt x="327" y="240"/>
                    </a:cubicBezTo>
                    <a:cubicBezTo>
                      <a:pt x="324" y="284"/>
                      <a:pt x="335" y="332"/>
                      <a:pt x="316" y="371"/>
                    </a:cubicBezTo>
                    <a:cubicBezTo>
                      <a:pt x="306" y="392"/>
                      <a:pt x="302" y="327"/>
                      <a:pt x="295" y="305"/>
                    </a:cubicBezTo>
                    <a:cubicBezTo>
                      <a:pt x="291" y="293"/>
                      <a:pt x="273" y="291"/>
                      <a:pt x="262" y="284"/>
                    </a:cubicBezTo>
                    <a:cubicBezTo>
                      <a:pt x="258" y="273"/>
                      <a:pt x="259" y="259"/>
                      <a:pt x="251" y="251"/>
                    </a:cubicBezTo>
                    <a:cubicBezTo>
                      <a:pt x="243" y="243"/>
                      <a:pt x="228" y="245"/>
                      <a:pt x="218" y="240"/>
                    </a:cubicBezTo>
                    <a:cubicBezTo>
                      <a:pt x="170" y="216"/>
                      <a:pt x="122" y="185"/>
                      <a:pt x="66" y="185"/>
                    </a:cubicBezTo>
                  </a:path>
                </a:pathLst>
              </a:cu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 dirty="0"/>
              </a:p>
            </p:txBody>
          </p:sp>
          <p:sp>
            <p:nvSpPr>
              <p:cNvPr id="14" name="Freeform 27"/>
              <p:cNvSpPr>
                <a:spLocks/>
              </p:cNvSpPr>
              <p:nvPr/>
            </p:nvSpPr>
            <p:spPr bwMode="auto">
              <a:xfrm>
                <a:off x="2924" y="1153"/>
                <a:ext cx="414" cy="814"/>
              </a:xfrm>
              <a:custGeom>
                <a:avLst/>
                <a:gdLst>
                  <a:gd name="T0" fmla="*/ 414 w 414"/>
                  <a:gd name="T1" fmla="*/ 47 h 814"/>
                  <a:gd name="T2" fmla="*/ 251 w 414"/>
                  <a:gd name="T3" fmla="*/ 112 h 814"/>
                  <a:gd name="T4" fmla="*/ 218 w 414"/>
                  <a:gd name="T5" fmla="*/ 178 h 814"/>
                  <a:gd name="T6" fmla="*/ 196 w 414"/>
                  <a:gd name="T7" fmla="*/ 243 h 814"/>
                  <a:gd name="T8" fmla="*/ 283 w 414"/>
                  <a:gd name="T9" fmla="*/ 647 h 814"/>
                  <a:gd name="T10" fmla="*/ 305 w 414"/>
                  <a:gd name="T11" fmla="*/ 680 h 814"/>
                  <a:gd name="T12" fmla="*/ 316 w 414"/>
                  <a:gd name="T13" fmla="*/ 712 h 814"/>
                  <a:gd name="T14" fmla="*/ 360 w 414"/>
                  <a:gd name="T15" fmla="*/ 778 h 814"/>
                  <a:gd name="T16" fmla="*/ 316 w 414"/>
                  <a:gd name="T17" fmla="*/ 723 h 814"/>
                  <a:gd name="T18" fmla="*/ 349 w 414"/>
                  <a:gd name="T19" fmla="*/ 745 h 814"/>
                  <a:gd name="T20" fmla="*/ 360 w 414"/>
                  <a:gd name="T21" fmla="*/ 778 h 814"/>
                  <a:gd name="T22" fmla="*/ 381 w 414"/>
                  <a:gd name="T23" fmla="*/ 811 h 814"/>
                  <a:gd name="T24" fmla="*/ 316 w 414"/>
                  <a:gd name="T25" fmla="*/ 767 h 814"/>
                  <a:gd name="T26" fmla="*/ 283 w 414"/>
                  <a:gd name="T27" fmla="*/ 745 h 814"/>
                  <a:gd name="T28" fmla="*/ 218 w 414"/>
                  <a:gd name="T29" fmla="*/ 669 h 814"/>
                  <a:gd name="T30" fmla="*/ 174 w 414"/>
                  <a:gd name="T31" fmla="*/ 603 h 814"/>
                  <a:gd name="T32" fmla="*/ 131 w 414"/>
                  <a:gd name="T33" fmla="*/ 472 h 814"/>
                  <a:gd name="T34" fmla="*/ 120 w 414"/>
                  <a:gd name="T35" fmla="*/ 440 h 814"/>
                  <a:gd name="T36" fmla="*/ 87 w 414"/>
                  <a:gd name="T37" fmla="*/ 429 h 814"/>
                  <a:gd name="T38" fmla="*/ 11 w 414"/>
                  <a:gd name="T39" fmla="*/ 440 h 814"/>
                  <a:gd name="T40" fmla="*/ 43 w 414"/>
                  <a:gd name="T41" fmla="*/ 429 h 814"/>
                  <a:gd name="T42" fmla="*/ 65 w 414"/>
                  <a:gd name="T43" fmla="*/ 396 h 814"/>
                  <a:gd name="T44" fmla="*/ 98 w 414"/>
                  <a:gd name="T45" fmla="*/ 298 h 814"/>
                  <a:gd name="T46" fmla="*/ 109 w 414"/>
                  <a:gd name="T47" fmla="*/ 265 h 814"/>
                  <a:gd name="T48" fmla="*/ 98 w 414"/>
                  <a:gd name="T49" fmla="*/ 145 h 814"/>
                  <a:gd name="T50" fmla="*/ 87 w 414"/>
                  <a:gd name="T51" fmla="*/ 112 h 814"/>
                  <a:gd name="T52" fmla="*/ 54 w 414"/>
                  <a:gd name="T53" fmla="*/ 80 h 814"/>
                  <a:gd name="T54" fmla="*/ 87 w 414"/>
                  <a:gd name="T55" fmla="*/ 91 h 814"/>
                  <a:gd name="T56" fmla="*/ 120 w 414"/>
                  <a:gd name="T57" fmla="*/ 112 h 814"/>
                  <a:gd name="T58" fmla="*/ 414 w 414"/>
                  <a:gd name="T59" fmla="*/ 47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14" h="814">
                    <a:moveTo>
                      <a:pt x="414" y="47"/>
                    </a:moveTo>
                    <a:cubicBezTo>
                      <a:pt x="357" y="66"/>
                      <a:pt x="301" y="79"/>
                      <a:pt x="251" y="112"/>
                    </a:cubicBezTo>
                    <a:cubicBezTo>
                      <a:pt x="212" y="228"/>
                      <a:pt x="273" y="55"/>
                      <a:pt x="218" y="178"/>
                    </a:cubicBezTo>
                    <a:cubicBezTo>
                      <a:pt x="209" y="199"/>
                      <a:pt x="196" y="243"/>
                      <a:pt x="196" y="243"/>
                    </a:cubicBezTo>
                    <a:cubicBezTo>
                      <a:pt x="200" y="331"/>
                      <a:pt x="175" y="573"/>
                      <a:pt x="283" y="647"/>
                    </a:cubicBezTo>
                    <a:cubicBezTo>
                      <a:pt x="290" y="658"/>
                      <a:pt x="299" y="668"/>
                      <a:pt x="305" y="680"/>
                    </a:cubicBezTo>
                    <a:cubicBezTo>
                      <a:pt x="310" y="690"/>
                      <a:pt x="310" y="702"/>
                      <a:pt x="316" y="712"/>
                    </a:cubicBezTo>
                    <a:cubicBezTo>
                      <a:pt x="329" y="735"/>
                      <a:pt x="368" y="803"/>
                      <a:pt x="360" y="778"/>
                    </a:cubicBezTo>
                    <a:cubicBezTo>
                      <a:pt x="345" y="732"/>
                      <a:pt x="359" y="751"/>
                      <a:pt x="316" y="723"/>
                    </a:cubicBezTo>
                    <a:cubicBezTo>
                      <a:pt x="316" y="723"/>
                      <a:pt x="338" y="738"/>
                      <a:pt x="349" y="745"/>
                    </a:cubicBezTo>
                    <a:cubicBezTo>
                      <a:pt x="353" y="756"/>
                      <a:pt x="355" y="768"/>
                      <a:pt x="360" y="778"/>
                    </a:cubicBezTo>
                    <a:cubicBezTo>
                      <a:pt x="366" y="790"/>
                      <a:pt x="394" y="814"/>
                      <a:pt x="381" y="811"/>
                    </a:cubicBezTo>
                    <a:cubicBezTo>
                      <a:pt x="356" y="805"/>
                      <a:pt x="338" y="782"/>
                      <a:pt x="316" y="767"/>
                    </a:cubicBezTo>
                    <a:cubicBezTo>
                      <a:pt x="305" y="760"/>
                      <a:pt x="283" y="745"/>
                      <a:pt x="283" y="745"/>
                    </a:cubicBezTo>
                    <a:cubicBezTo>
                      <a:pt x="269" y="702"/>
                      <a:pt x="262" y="684"/>
                      <a:pt x="218" y="669"/>
                    </a:cubicBezTo>
                    <a:cubicBezTo>
                      <a:pt x="203" y="647"/>
                      <a:pt x="182" y="628"/>
                      <a:pt x="174" y="603"/>
                    </a:cubicBezTo>
                    <a:cubicBezTo>
                      <a:pt x="159" y="560"/>
                      <a:pt x="146" y="515"/>
                      <a:pt x="131" y="472"/>
                    </a:cubicBezTo>
                    <a:cubicBezTo>
                      <a:pt x="127" y="461"/>
                      <a:pt x="128" y="448"/>
                      <a:pt x="120" y="440"/>
                    </a:cubicBezTo>
                    <a:cubicBezTo>
                      <a:pt x="112" y="432"/>
                      <a:pt x="98" y="433"/>
                      <a:pt x="87" y="429"/>
                    </a:cubicBezTo>
                    <a:cubicBezTo>
                      <a:pt x="62" y="433"/>
                      <a:pt x="37" y="440"/>
                      <a:pt x="11" y="440"/>
                    </a:cubicBezTo>
                    <a:cubicBezTo>
                      <a:pt x="0" y="440"/>
                      <a:pt x="34" y="436"/>
                      <a:pt x="43" y="429"/>
                    </a:cubicBezTo>
                    <a:cubicBezTo>
                      <a:pt x="53" y="421"/>
                      <a:pt x="60" y="408"/>
                      <a:pt x="65" y="396"/>
                    </a:cubicBezTo>
                    <a:cubicBezTo>
                      <a:pt x="67" y="393"/>
                      <a:pt x="92" y="316"/>
                      <a:pt x="98" y="298"/>
                    </a:cubicBezTo>
                    <a:cubicBezTo>
                      <a:pt x="102" y="287"/>
                      <a:pt x="109" y="265"/>
                      <a:pt x="109" y="265"/>
                    </a:cubicBezTo>
                    <a:cubicBezTo>
                      <a:pt x="105" y="225"/>
                      <a:pt x="104" y="185"/>
                      <a:pt x="98" y="145"/>
                    </a:cubicBezTo>
                    <a:cubicBezTo>
                      <a:pt x="96" y="134"/>
                      <a:pt x="93" y="122"/>
                      <a:pt x="87" y="112"/>
                    </a:cubicBezTo>
                    <a:cubicBezTo>
                      <a:pt x="24" y="0"/>
                      <a:pt x="40" y="39"/>
                      <a:pt x="54" y="80"/>
                    </a:cubicBezTo>
                    <a:cubicBezTo>
                      <a:pt x="58" y="91"/>
                      <a:pt x="77" y="86"/>
                      <a:pt x="87" y="91"/>
                    </a:cubicBezTo>
                    <a:cubicBezTo>
                      <a:pt x="99" y="97"/>
                      <a:pt x="109" y="105"/>
                      <a:pt x="120" y="112"/>
                    </a:cubicBezTo>
                    <a:cubicBezTo>
                      <a:pt x="222" y="102"/>
                      <a:pt x="314" y="69"/>
                      <a:pt x="414" y="47"/>
                    </a:cubicBez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 dirty="0"/>
              </a:p>
            </p:txBody>
          </p:sp>
          <p:sp>
            <p:nvSpPr>
              <p:cNvPr id="15" name="AutoShape 28"/>
              <p:cNvSpPr>
                <a:spLocks noChangeArrowheads="1"/>
              </p:cNvSpPr>
              <p:nvPr/>
            </p:nvSpPr>
            <p:spPr bwMode="auto">
              <a:xfrm rot="2774213">
                <a:off x="1536" y="1344"/>
                <a:ext cx="480" cy="96"/>
              </a:xfrm>
              <a:prstGeom prst="rightArrow">
                <a:avLst>
                  <a:gd name="adj1" fmla="val 50000"/>
                  <a:gd name="adj2" fmla="val 125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 dirty="0"/>
              </a:p>
            </p:txBody>
          </p:sp>
          <p:sp>
            <p:nvSpPr>
              <p:cNvPr id="16" name="AutoShape 29"/>
              <p:cNvSpPr>
                <a:spLocks noChangeArrowheads="1"/>
              </p:cNvSpPr>
              <p:nvPr/>
            </p:nvSpPr>
            <p:spPr bwMode="auto">
              <a:xfrm rot="-13612617">
                <a:off x="3312" y="1056"/>
                <a:ext cx="480" cy="96"/>
              </a:xfrm>
              <a:prstGeom prst="rightArrow">
                <a:avLst>
                  <a:gd name="adj1" fmla="val 50000"/>
                  <a:gd name="adj2" fmla="val 125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 dirty="0"/>
              </a:p>
            </p:txBody>
          </p:sp>
        </p:grpSp>
        <p:sp>
          <p:nvSpPr>
            <p:cNvPr id="7" name="Text Box 30"/>
            <p:cNvSpPr txBox="1">
              <a:spLocks noChangeArrowheads="1"/>
            </p:cNvSpPr>
            <p:nvPr/>
          </p:nvSpPr>
          <p:spPr bwMode="auto">
            <a:xfrm>
              <a:off x="340" y="566"/>
              <a:ext cx="1152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GB" sz="2000" dirty="0">
                  <a:solidFill>
                    <a:srgbClr val="0070C0"/>
                  </a:solidFill>
                  <a:latin typeface="Arial" panose="020B0604020202020204" pitchFamily="34" charset="0"/>
                </a:rPr>
                <a:t>blood from the body</a:t>
              </a:r>
              <a:endParaRPr lang="en-GB" dirty="0">
                <a:solidFill>
                  <a:srgbClr val="0070C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Text Box 31"/>
            <p:cNvSpPr txBox="1">
              <a:spLocks noChangeArrowheads="1"/>
            </p:cNvSpPr>
            <p:nvPr/>
          </p:nvSpPr>
          <p:spPr bwMode="auto">
            <a:xfrm>
              <a:off x="2736" y="528"/>
              <a:ext cx="960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GB" sz="2000" dirty="0">
                  <a:solidFill>
                    <a:srgbClr val="FF3300"/>
                  </a:solidFill>
                  <a:latin typeface="Arial" panose="020B0604020202020204" pitchFamily="34" charset="0"/>
                </a:rPr>
                <a:t>blood from the lungs</a:t>
              </a:r>
              <a:endParaRPr lang="en-GB" dirty="0">
                <a:solidFill>
                  <a:srgbClr val="FF33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7" name="Group 5"/>
          <p:cNvGrpSpPr>
            <a:grpSpLocks/>
          </p:cNvGrpSpPr>
          <p:nvPr/>
        </p:nvGrpSpPr>
        <p:grpSpPr bwMode="auto">
          <a:xfrm>
            <a:off x="6884564" y="3540697"/>
            <a:ext cx="3805662" cy="3231480"/>
            <a:chOff x="672" y="2400"/>
            <a:chExt cx="2016" cy="1680"/>
          </a:xfrm>
        </p:grpSpPr>
        <p:grpSp>
          <p:nvGrpSpPr>
            <p:cNvPr id="18" name="Group 6"/>
            <p:cNvGrpSpPr>
              <a:grpSpLocks/>
            </p:cNvGrpSpPr>
            <p:nvPr/>
          </p:nvGrpSpPr>
          <p:grpSpPr bwMode="auto">
            <a:xfrm>
              <a:off x="912" y="2400"/>
              <a:ext cx="1488" cy="1680"/>
              <a:chOff x="1728" y="721"/>
              <a:chExt cx="2112" cy="2399"/>
            </a:xfrm>
          </p:grpSpPr>
          <p:sp>
            <p:nvSpPr>
              <p:cNvPr id="23" name="Freeform 7"/>
              <p:cNvSpPr>
                <a:spLocks/>
              </p:cNvSpPr>
              <p:nvPr/>
            </p:nvSpPr>
            <p:spPr bwMode="auto">
              <a:xfrm>
                <a:off x="2684" y="1178"/>
                <a:ext cx="919" cy="1582"/>
              </a:xfrm>
              <a:custGeom>
                <a:avLst/>
                <a:gdLst>
                  <a:gd name="T0" fmla="*/ 54 w 919"/>
                  <a:gd name="T1" fmla="*/ 120 h 1582"/>
                  <a:gd name="T2" fmla="*/ 54 w 919"/>
                  <a:gd name="T3" fmla="*/ 262 h 1582"/>
                  <a:gd name="T4" fmla="*/ 0 w 919"/>
                  <a:gd name="T5" fmla="*/ 447 h 1582"/>
                  <a:gd name="T6" fmla="*/ 11 w 919"/>
                  <a:gd name="T7" fmla="*/ 851 h 1582"/>
                  <a:gd name="T8" fmla="*/ 32 w 919"/>
                  <a:gd name="T9" fmla="*/ 960 h 1582"/>
                  <a:gd name="T10" fmla="*/ 54 w 919"/>
                  <a:gd name="T11" fmla="*/ 1026 h 1582"/>
                  <a:gd name="T12" fmla="*/ 65 w 919"/>
                  <a:gd name="T13" fmla="*/ 1440 h 1582"/>
                  <a:gd name="T14" fmla="*/ 109 w 919"/>
                  <a:gd name="T15" fmla="*/ 1538 h 1582"/>
                  <a:gd name="T16" fmla="*/ 207 w 919"/>
                  <a:gd name="T17" fmla="*/ 1582 h 1582"/>
                  <a:gd name="T18" fmla="*/ 349 w 919"/>
                  <a:gd name="T19" fmla="*/ 1495 h 1582"/>
                  <a:gd name="T20" fmla="*/ 436 w 919"/>
                  <a:gd name="T21" fmla="*/ 1189 h 1582"/>
                  <a:gd name="T22" fmla="*/ 447 w 919"/>
                  <a:gd name="T23" fmla="*/ 1157 h 1582"/>
                  <a:gd name="T24" fmla="*/ 523 w 919"/>
                  <a:gd name="T25" fmla="*/ 1069 h 1582"/>
                  <a:gd name="T26" fmla="*/ 654 w 919"/>
                  <a:gd name="T27" fmla="*/ 818 h 1582"/>
                  <a:gd name="T28" fmla="*/ 676 w 919"/>
                  <a:gd name="T29" fmla="*/ 786 h 1582"/>
                  <a:gd name="T30" fmla="*/ 709 w 919"/>
                  <a:gd name="T31" fmla="*/ 764 h 1582"/>
                  <a:gd name="T32" fmla="*/ 785 w 919"/>
                  <a:gd name="T33" fmla="*/ 677 h 1582"/>
                  <a:gd name="T34" fmla="*/ 883 w 919"/>
                  <a:gd name="T35" fmla="*/ 557 h 1582"/>
                  <a:gd name="T36" fmla="*/ 916 w 919"/>
                  <a:gd name="T37" fmla="*/ 491 h 1582"/>
                  <a:gd name="T38" fmla="*/ 905 w 919"/>
                  <a:gd name="T39" fmla="*/ 393 h 1582"/>
                  <a:gd name="T40" fmla="*/ 807 w 919"/>
                  <a:gd name="T41" fmla="*/ 262 h 1582"/>
                  <a:gd name="T42" fmla="*/ 698 w 919"/>
                  <a:gd name="T43" fmla="*/ 251 h 1582"/>
                  <a:gd name="T44" fmla="*/ 665 w 919"/>
                  <a:gd name="T45" fmla="*/ 229 h 1582"/>
                  <a:gd name="T46" fmla="*/ 654 w 919"/>
                  <a:gd name="T47" fmla="*/ 197 h 1582"/>
                  <a:gd name="T48" fmla="*/ 600 w 919"/>
                  <a:gd name="T49" fmla="*/ 142 h 1582"/>
                  <a:gd name="T50" fmla="*/ 349 w 919"/>
                  <a:gd name="T51" fmla="*/ 0 h 1582"/>
                  <a:gd name="T52" fmla="*/ 163 w 919"/>
                  <a:gd name="T53" fmla="*/ 33 h 1582"/>
                  <a:gd name="T54" fmla="*/ 98 w 919"/>
                  <a:gd name="T55" fmla="*/ 55 h 1582"/>
                  <a:gd name="T56" fmla="*/ 54 w 919"/>
                  <a:gd name="T57" fmla="*/ 120 h 1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19" h="1582">
                    <a:moveTo>
                      <a:pt x="54" y="120"/>
                    </a:moveTo>
                    <a:cubicBezTo>
                      <a:pt x="24" y="209"/>
                      <a:pt x="65" y="73"/>
                      <a:pt x="54" y="262"/>
                    </a:cubicBezTo>
                    <a:cubicBezTo>
                      <a:pt x="51" y="322"/>
                      <a:pt x="19" y="390"/>
                      <a:pt x="0" y="447"/>
                    </a:cubicBezTo>
                    <a:cubicBezTo>
                      <a:pt x="4" y="582"/>
                      <a:pt x="5" y="716"/>
                      <a:pt x="11" y="851"/>
                    </a:cubicBezTo>
                    <a:cubicBezTo>
                      <a:pt x="13" y="888"/>
                      <a:pt x="23" y="924"/>
                      <a:pt x="32" y="960"/>
                    </a:cubicBezTo>
                    <a:cubicBezTo>
                      <a:pt x="38" y="982"/>
                      <a:pt x="54" y="1026"/>
                      <a:pt x="54" y="1026"/>
                    </a:cubicBezTo>
                    <a:cubicBezTo>
                      <a:pt x="45" y="1161"/>
                      <a:pt x="25" y="1308"/>
                      <a:pt x="65" y="1440"/>
                    </a:cubicBezTo>
                    <a:cubicBezTo>
                      <a:pt x="71" y="1461"/>
                      <a:pt x="85" y="1519"/>
                      <a:pt x="109" y="1538"/>
                    </a:cubicBezTo>
                    <a:cubicBezTo>
                      <a:pt x="132" y="1556"/>
                      <a:pt x="179" y="1573"/>
                      <a:pt x="207" y="1582"/>
                    </a:cubicBezTo>
                    <a:cubicBezTo>
                      <a:pt x="296" y="1569"/>
                      <a:pt x="319" y="1582"/>
                      <a:pt x="349" y="1495"/>
                    </a:cubicBezTo>
                    <a:cubicBezTo>
                      <a:pt x="360" y="1349"/>
                      <a:pt x="361" y="1301"/>
                      <a:pt x="436" y="1189"/>
                    </a:cubicBezTo>
                    <a:cubicBezTo>
                      <a:pt x="442" y="1180"/>
                      <a:pt x="441" y="1167"/>
                      <a:pt x="447" y="1157"/>
                    </a:cubicBezTo>
                    <a:cubicBezTo>
                      <a:pt x="485" y="1089"/>
                      <a:pt x="476" y="1102"/>
                      <a:pt x="523" y="1069"/>
                    </a:cubicBezTo>
                    <a:cubicBezTo>
                      <a:pt x="579" y="988"/>
                      <a:pt x="568" y="875"/>
                      <a:pt x="654" y="818"/>
                    </a:cubicBezTo>
                    <a:cubicBezTo>
                      <a:pt x="661" y="807"/>
                      <a:pt x="667" y="795"/>
                      <a:pt x="676" y="786"/>
                    </a:cubicBezTo>
                    <a:cubicBezTo>
                      <a:pt x="685" y="777"/>
                      <a:pt x="700" y="774"/>
                      <a:pt x="709" y="764"/>
                    </a:cubicBezTo>
                    <a:cubicBezTo>
                      <a:pt x="795" y="664"/>
                      <a:pt x="712" y="724"/>
                      <a:pt x="785" y="677"/>
                    </a:cubicBezTo>
                    <a:cubicBezTo>
                      <a:pt x="819" y="626"/>
                      <a:pt x="835" y="589"/>
                      <a:pt x="883" y="557"/>
                    </a:cubicBezTo>
                    <a:cubicBezTo>
                      <a:pt x="891" y="534"/>
                      <a:pt x="914" y="516"/>
                      <a:pt x="916" y="491"/>
                    </a:cubicBezTo>
                    <a:cubicBezTo>
                      <a:pt x="919" y="458"/>
                      <a:pt x="911" y="425"/>
                      <a:pt x="905" y="393"/>
                    </a:cubicBezTo>
                    <a:cubicBezTo>
                      <a:pt x="892" y="331"/>
                      <a:pt x="877" y="273"/>
                      <a:pt x="807" y="262"/>
                    </a:cubicBezTo>
                    <a:cubicBezTo>
                      <a:pt x="771" y="256"/>
                      <a:pt x="734" y="255"/>
                      <a:pt x="698" y="251"/>
                    </a:cubicBezTo>
                    <a:cubicBezTo>
                      <a:pt x="687" y="244"/>
                      <a:pt x="673" y="239"/>
                      <a:pt x="665" y="229"/>
                    </a:cubicBezTo>
                    <a:cubicBezTo>
                      <a:pt x="658" y="220"/>
                      <a:pt x="659" y="207"/>
                      <a:pt x="654" y="197"/>
                    </a:cubicBezTo>
                    <a:cubicBezTo>
                      <a:pt x="636" y="161"/>
                      <a:pt x="632" y="164"/>
                      <a:pt x="600" y="142"/>
                    </a:cubicBezTo>
                    <a:cubicBezTo>
                      <a:pt x="571" y="55"/>
                      <a:pt x="431" y="21"/>
                      <a:pt x="349" y="0"/>
                    </a:cubicBezTo>
                    <a:cubicBezTo>
                      <a:pt x="277" y="7"/>
                      <a:pt x="229" y="13"/>
                      <a:pt x="163" y="33"/>
                    </a:cubicBezTo>
                    <a:cubicBezTo>
                      <a:pt x="141" y="40"/>
                      <a:pt x="98" y="55"/>
                      <a:pt x="98" y="55"/>
                    </a:cubicBezTo>
                    <a:cubicBezTo>
                      <a:pt x="83" y="77"/>
                      <a:pt x="54" y="120"/>
                      <a:pt x="54" y="120"/>
                    </a:cubicBez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 dirty="0"/>
              </a:p>
            </p:txBody>
          </p:sp>
          <p:sp>
            <p:nvSpPr>
              <p:cNvPr id="24" name="Freeform 8"/>
              <p:cNvSpPr>
                <a:spLocks/>
              </p:cNvSpPr>
              <p:nvPr/>
            </p:nvSpPr>
            <p:spPr bwMode="auto">
              <a:xfrm>
                <a:off x="1909" y="1222"/>
                <a:ext cx="847" cy="1516"/>
              </a:xfrm>
              <a:custGeom>
                <a:avLst/>
                <a:gdLst>
                  <a:gd name="T0" fmla="*/ 98 w 847"/>
                  <a:gd name="T1" fmla="*/ 436 h 1516"/>
                  <a:gd name="T2" fmla="*/ 0 w 847"/>
                  <a:gd name="T3" fmla="*/ 469 h 1516"/>
                  <a:gd name="T4" fmla="*/ 44 w 847"/>
                  <a:gd name="T5" fmla="*/ 643 h 1516"/>
                  <a:gd name="T6" fmla="*/ 66 w 847"/>
                  <a:gd name="T7" fmla="*/ 709 h 1516"/>
                  <a:gd name="T8" fmla="*/ 131 w 847"/>
                  <a:gd name="T9" fmla="*/ 873 h 1516"/>
                  <a:gd name="T10" fmla="*/ 251 w 847"/>
                  <a:gd name="T11" fmla="*/ 1091 h 1516"/>
                  <a:gd name="T12" fmla="*/ 306 w 847"/>
                  <a:gd name="T13" fmla="*/ 1145 h 1516"/>
                  <a:gd name="T14" fmla="*/ 360 w 847"/>
                  <a:gd name="T15" fmla="*/ 1200 h 1516"/>
                  <a:gd name="T16" fmla="*/ 382 w 847"/>
                  <a:gd name="T17" fmla="*/ 1233 h 1516"/>
                  <a:gd name="T18" fmla="*/ 415 w 847"/>
                  <a:gd name="T19" fmla="*/ 1254 h 1516"/>
                  <a:gd name="T20" fmla="*/ 458 w 847"/>
                  <a:gd name="T21" fmla="*/ 1353 h 1516"/>
                  <a:gd name="T22" fmla="*/ 480 w 847"/>
                  <a:gd name="T23" fmla="*/ 1385 h 1516"/>
                  <a:gd name="T24" fmla="*/ 546 w 847"/>
                  <a:gd name="T25" fmla="*/ 1429 h 1516"/>
                  <a:gd name="T26" fmla="*/ 633 w 847"/>
                  <a:gd name="T27" fmla="*/ 1494 h 1516"/>
                  <a:gd name="T28" fmla="*/ 698 w 847"/>
                  <a:gd name="T29" fmla="*/ 1516 h 1516"/>
                  <a:gd name="T30" fmla="*/ 807 w 847"/>
                  <a:gd name="T31" fmla="*/ 1494 h 1516"/>
                  <a:gd name="T32" fmla="*/ 829 w 847"/>
                  <a:gd name="T33" fmla="*/ 1429 h 1516"/>
                  <a:gd name="T34" fmla="*/ 840 w 847"/>
                  <a:gd name="T35" fmla="*/ 1396 h 1516"/>
                  <a:gd name="T36" fmla="*/ 829 w 847"/>
                  <a:gd name="T37" fmla="*/ 1003 h 1516"/>
                  <a:gd name="T38" fmla="*/ 786 w 847"/>
                  <a:gd name="T39" fmla="*/ 862 h 1516"/>
                  <a:gd name="T40" fmla="*/ 775 w 847"/>
                  <a:gd name="T41" fmla="*/ 458 h 1516"/>
                  <a:gd name="T42" fmla="*/ 796 w 847"/>
                  <a:gd name="T43" fmla="*/ 382 h 1516"/>
                  <a:gd name="T44" fmla="*/ 818 w 847"/>
                  <a:gd name="T45" fmla="*/ 316 h 1516"/>
                  <a:gd name="T46" fmla="*/ 775 w 847"/>
                  <a:gd name="T47" fmla="*/ 76 h 1516"/>
                  <a:gd name="T48" fmla="*/ 709 w 847"/>
                  <a:gd name="T49" fmla="*/ 54 h 1516"/>
                  <a:gd name="T50" fmla="*/ 687 w 847"/>
                  <a:gd name="T51" fmla="*/ 22 h 1516"/>
                  <a:gd name="T52" fmla="*/ 622 w 847"/>
                  <a:gd name="T53" fmla="*/ 0 h 1516"/>
                  <a:gd name="T54" fmla="*/ 524 w 847"/>
                  <a:gd name="T55" fmla="*/ 33 h 1516"/>
                  <a:gd name="T56" fmla="*/ 426 w 847"/>
                  <a:gd name="T57" fmla="*/ 196 h 1516"/>
                  <a:gd name="T58" fmla="*/ 360 w 847"/>
                  <a:gd name="T59" fmla="*/ 273 h 1516"/>
                  <a:gd name="T60" fmla="*/ 218 w 847"/>
                  <a:gd name="T61" fmla="*/ 240 h 1516"/>
                  <a:gd name="T62" fmla="*/ 164 w 847"/>
                  <a:gd name="T63" fmla="*/ 338 h 1516"/>
                  <a:gd name="T64" fmla="*/ 109 w 847"/>
                  <a:gd name="T65" fmla="*/ 393 h 1516"/>
                  <a:gd name="T66" fmla="*/ 98 w 847"/>
                  <a:gd name="T67" fmla="*/ 436 h 1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7" h="1516">
                    <a:moveTo>
                      <a:pt x="98" y="436"/>
                    </a:moveTo>
                    <a:cubicBezTo>
                      <a:pt x="44" y="422"/>
                      <a:pt x="31" y="422"/>
                      <a:pt x="0" y="469"/>
                    </a:cubicBezTo>
                    <a:cubicBezTo>
                      <a:pt x="8" y="551"/>
                      <a:pt x="2" y="582"/>
                      <a:pt x="44" y="643"/>
                    </a:cubicBezTo>
                    <a:cubicBezTo>
                      <a:pt x="51" y="665"/>
                      <a:pt x="59" y="687"/>
                      <a:pt x="66" y="709"/>
                    </a:cubicBezTo>
                    <a:cubicBezTo>
                      <a:pt x="104" y="823"/>
                      <a:pt x="38" y="811"/>
                      <a:pt x="131" y="873"/>
                    </a:cubicBezTo>
                    <a:cubicBezTo>
                      <a:pt x="159" y="956"/>
                      <a:pt x="174" y="1040"/>
                      <a:pt x="251" y="1091"/>
                    </a:cubicBezTo>
                    <a:cubicBezTo>
                      <a:pt x="315" y="1184"/>
                      <a:pt x="227" y="1064"/>
                      <a:pt x="306" y="1145"/>
                    </a:cubicBezTo>
                    <a:cubicBezTo>
                      <a:pt x="378" y="1219"/>
                      <a:pt x="271" y="1141"/>
                      <a:pt x="360" y="1200"/>
                    </a:cubicBezTo>
                    <a:cubicBezTo>
                      <a:pt x="367" y="1211"/>
                      <a:pt x="373" y="1224"/>
                      <a:pt x="382" y="1233"/>
                    </a:cubicBezTo>
                    <a:cubicBezTo>
                      <a:pt x="391" y="1242"/>
                      <a:pt x="407" y="1244"/>
                      <a:pt x="415" y="1254"/>
                    </a:cubicBezTo>
                    <a:cubicBezTo>
                      <a:pt x="430" y="1272"/>
                      <a:pt x="446" y="1330"/>
                      <a:pt x="458" y="1353"/>
                    </a:cubicBezTo>
                    <a:cubicBezTo>
                      <a:pt x="464" y="1365"/>
                      <a:pt x="470" y="1377"/>
                      <a:pt x="480" y="1385"/>
                    </a:cubicBezTo>
                    <a:cubicBezTo>
                      <a:pt x="500" y="1402"/>
                      <a:pt x="546" y="1429"/>
                      <a:pt x="546" y="1429"/>
                    </a:cubicBezTo>
                    <a:cubicBezTo>
                      <a:pt x="568" y="1464"/>
                      <a:pt x="595" y="1477"/>
                      <a:pt x="633" y="1494"/>
                    </a:cubicBezTo>
                    <a:cubicBezTo>
                      <a:pt x="654" y="1503"/>
                      <a:pt x="698" y="1516"/>
                      <a:pt x="698" y="1516"/>
                    </a:cubicBezTo>
                    <a:cubicBezTo>
                      <a:pt x="704" y="1515"/>
                      <a:pt x="799" y="1506"/>
                      <a:pt x="807" y="1494"/>
                    </a:cubicBezTo>
                    <a:cubicBezTo>
                      <a:pt x="820" y="1475"/>
                      <a:pt x="822" y="1451"/>
                      <a:pt x="829" y="1429"/>
                    </a:cubicBezTo>
                    <a:cubicBezTo>
                      <a:pt x="833" y="1418"/>
                      <a:pt x="840" y="1396"/>
                      <a:pt x="840" y="1396"/>
                    </a:cubicBezTo>
                    <a:cubicBezTo>
                      <a:pt x="830" y="1261"/>
                      <a:pt x="847" y="1139"/>
                      <a:pt x="829" y="1003"/>
                    </a:cubicBezTo>
                    <a:cubicBezTo>
                      <a:pt x="824" y="963"/>
                      <a:pt x="798" y="902"/>
                      <a:pt x="786" y="862"/>
                    </a:cubicBezTo>
                    <a:cubicBezTo>
                      <a:pt x="768" y="686"/>
                      <a:pt x="758" y="684"/>
                      <a:pt x="775" y="458"/>
                    </a:cubicBezTo>
                    <a:cubicBezTo>
                      <a:pt x="777" y="432"/>
                      <a:pt x="789" y="407"/>
                      <a:pt x="796" y="382"/>
                    </a:cubicBezTo>
                    <a:cubicBezTo>
                      <a:pt x="803" y="360"/>
                      <a:pt x="818" y="316"/>
                      <a:pt x="818" y="316"/>
                    </a:cubicBezTo>
                    <a:cubicBezTo>
                      <a:pt x="810" y="216"/>
                      <a:pt x="804" y="166"/>
                      <a:pt x="775" y="76"/>
                    </a:cubicBezTo>
                    <a:cubicBezTo>
                      <a:pt x="768" y="54"/>
                      <a:pt x="709" y="54"/>
                      <a:pt x="709" y="54"/>
                    </a:cubicBezTo>
                    <a:cubicBezTo>
                      <a:pt x="702" y="43"/>
                      <a:pt x="698" y="29"/>
                      <a:pt x="687" y="22"/>
                    </a:cubicBezTo>
                    <a:cubicBezTo>
                      <a:pt x="668" y="10"/>
                      <a:pt x="622" y="0"/>
                      <a:pt x="622" y="0"/>
                    </a:cubicBezTo>
                    <a:cubicBezTo>
                      <a:pt x="584" y="6"/>
                      <a:pt x="551" y="2"/>
                      <a:pt x="524" y="33"/>
                    </a:cubicBezTo>
                    <a:cubicBezTo>
                      <a:pt x="482" y="81"/>
                      <a:pt x="461" y="143"/>
                      <a:pt x="426" y="196"/>
                    </a:cubicBezTo>
                    <a:cubicBezTo>
                      <a:pt x="397" y="239"/>
                      <a:pt x="421" y="253"/>
                      <a:pt x="360" y="273"/>
                    </a:cubicBezTo>
                    <a:cubicBezTo>
                      <a:pt x="317" y="209"/>
                      <a:pt x="293" y="229"/>
                      <a:pt x="218" y="240"/>
                    </a:cubicBezTo>
                    <a:cubicBezTo>
                      <a:pt x="166" y="276"/>
                      <a:pt x="189" y="288"/>
                      <a:pt x="164" y="338"/>
                    </a:cubicBezTo>
                    <a:cubicBezTo>
                      <a:pt x="146" y="375"/>
                      <a:pt x="142" y="371"/>
                      <a:pt x="109" y="393"/>
                    </a:cubicBezTo>
                    <a:cubicBezTo>
                      <a:pt x="84" y="429"/>
                      <a:pt x="78" y="416"/>
                      <a:pt x="98" y="436"/>
                    </a:cubicBez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 dirty="0"/>
              </a:p>
            </p:txBody>
          </p:sp>
          <p:sp>
            <p:nvSpPr>
              <p:cNvPr id="25" name="Freeform 9"/>
              <p:cNvSpPr>
                <a:spLocks/>
              </p:cNvSpPr>
              <p:nvPr/>
            </p:nvSpPr>
            <p:spPr bwMode="auto">
              <a:xfrm>
                <a:off x="1728" y="721"/>
                <a:ext cx="2112" cy="2399"/>
              </a:xfrm>
              <a:custGeom>
                <a:avLst/>
                <a:gdLst>
                  <a:gd name="T0" fmla="*/ 68 w 2381"/>
                  <a:gd name="T1" fmla="*/ 799 h 2184"/>
                  <a:gd name="T2" fmla="*/ 297 w 2381"/>
                  <a:gd name="T3" fmla="*/ 1464 h 2184"/>
                  <a:gd name="T4" fmla="*/ 570 w 2381"/>
                  <a:gd name="T5" fmla="*/ 1824 h 2184"/>
                  <a:gd name="T6" fmla="*/ 679 w 2381"/>
                  <a:gd name="T7" fmla="*/ 1966 h 2184"/>
                  <a:gd name="T8" fmla="*/ 876 w 2381"/>
                  <a:gd name="T9" fmla="*/ 2097 h 2184"/>
                  <a:gd name="T10" fmla="*/ 1072 w 2381"/>
                  <a:gd name="T11" fmla="*/ 2162 h 2184"/>
                  <a:gd name="T12" fmla="*/ 1410 w 2381"/>
                  <a:gd name="T13" fmla="*/ 2086 h 2184"/>
                  <a:gd name="T14" fmla="*/ 1497 w 2381"/>
                  <a:gd name="T15" fmla="*/ 2009 h 2184"/>
                  <a:gd name="T16" fmla="*/ 1737 w 2381"/>
                  <a:gd name="T17" fmla="*/ 1639 h 2184"/>
                  <a:gd name="T18" fmla="*/ 1977 w 2381"/>
                  <a:gd name="T19" fmla="*/ 1235 h 2184"/>
                  <a:gd name="T20" fmla="*/ 2087 w 2381"/>
                  <a:gd name="T21" fmla="*/ 1039 h 2184"/>
                  <a:gd name="T22" fmla="*/ 2152 w 2381"/>
                  <a:gd name="T23" fmla="*/ 809 h 2184"/>
                  <a:gd name="T24" fmla="*/ 2283 w 2381"/>
                  <a:gd name="T25" fmla="*/ 668 h 2184"/>
                  <a:gd name="T26" fmla="*/ 2370 w 2381"/>
                  <a:gd name="T27" fmla="*/ 439 h 2184"/>
                  <a:gd name="T28" fmla="*/ 2185 w 2381"/>
                  <a:gd name="T29" fmla="*/ 449 h 2184"/>
                  <a:gd name="T30" fmla="*/ 1999 w 2381"/>
                  <a:gd name="T31" fmla="*/ 635 h 2184"/>
                  <a:gd name="T32" fmla="*/ 1945 w 2381"/>
                  <a:gd name="T33" fmla="*/ 799 h 2184"/>
                  <a:gd name="T34" fmla="*/ 1999 w 2381"/>
                  <a:gd name="T35" fmla="*/ 886 h 2184"/>
                  <a:gd name="T36" fmla="*/ 1781 w 2381"/>
                  <a:gd name="T37" fmla="*/ 1039 h 2184"/>
                  <a:gd name="T38" fmla="*/ 1716 w 2381"/>
                  <a:gd name="T39" fmla="*/ 1126 h 2184"/>
                  <a:gd name="T40" fmla="*/ 1519 w 2381"/>
                  <a:gd name="T41" fmla="*/ 1409 h 2184"/>
                  <a:gd name="T42" fmla="*/ 1334 w 2381"/>
                  <a:gd name="T43" fmla="*/ 1715 h 2184"/>
                  <a:gd name="T44" fmla="*/ 1214 w 2381"/>
                  <a:gd name="T45" fmla="*/ 1759 h 2184"/>
                  <a:gd name="T46" fmla="*/ 1127 w 2381"/>
                  <a:gd name="T47" fmla="*/ 1213 h 2184"/>
                  <a:gd name="T48" fmla="*/ 1290 w 2381"/>
                  <a:gd name="T49" fmla="*/ 460 h 2184"/>
                  <a:gd name="T50" fmla="*/ 1257 w 2381"/>
                  <a:gd name="T51" fmla="*/ 46 h 2184"/>
                  <a:gd name="T52" fmla="*/ 1137 w 2381"/>
                  <a:gd name="T53" fmla="*/ 242 h 2184"/>
                  <a:gd name="T54" fmla="*/ 1061 w 2381"/>
                  <a:gd name="T55" fmla="*/ 439 h 2184"/>
                  <a:gd name="T56" fmla="*/ 876 w 2381"/>
                  <a:gd name="T57" fmla="*/ 57 h 2184"/>
                  <a:gd name="T58" fmla="*/ 941 w 2381"/>
                  <a:gd name="T59" fmla="*/ 231 h 2184"/>
                  <a:gd name="T60" fmla="*/ 908 w 2381"/>
                  <a:gd name="T61" fmla="*/ 449 h 2184"/>
                  <a:gd name="T62" fmla="*/ 1007 w 2381"/>
                  <a:gd name="T63" fmla="*/ 831 h 2184"/>
                  <a:gd name="T64" fmla="*/ 1061 w 2381"/>
                  <a:gd name="T65" fmla="*/ 1366 h 2184"/>
                  <a:gd name="T66" fmla="*/ 865 w 2381"/>
                  <a:gd name="T67" fmla="*/ 1671 h 2184"/>
                  <a:gd name="T68" fmla="*/ 647 w 2381"/>
                  <a:gd name="T69" fmla="*/ 1453 h 2184"/>
                  <a:gd name="T70" fmla="*/ 483 w 2381"/>
                  <a:gd name="T71" fmla="*/ 1366 h 2184"/>
                  <a:gd name="T72" fmla="*/ 417 w 2381"/>
                  <a:gd name="T73" fmla="*/ 1268 h 2184"/>
                  <a:gd name="T74" fmla="*/ 254 w 2381"/>
                  <a:gd name="T75" fmla="*/ 973 h 2184"/>
                  <a:gd name="T76" fmla="*/ 396 w 2381"/>
                  <a:gd name="T77" fmla="*/ 929 h 2184"/>
                  <a:gd name="T78" fmla="*/ 232 w 2381"/>
                  <a:gd name="T79" fmla="*/ 711 h 2184"/>
                  <a:gd name="T80" fmla="*/ 145 w 2381"/>
                  <a:gd name="T81" fmla="*/ 602 h 2184"/>
                  <a:gd name="T82" fmla="*/ 90 w 2381"/>
                  <a:gd name="T83" fmla="*/ 373 h 2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381" h="2184">
                    <a:moveTo>
                      <a:pt x="36" y="417"/>
                    </a:moveTo>
                    <a:cubicBezTo>
                      <a:pt x="17" y="472"/>
                      <a:pt x="10" y="521"/>
                      <a:pt x="3" y="580"/>
                    </a:cubicBezTo>
                    <a:cubicBezTo>
                      <a:pt x="10" y="656"/>
                      <a:pt x="0" y="752"/>
                      <a:pt x="68" y="799"/>
                    </a:cubicBezTo>
                    <a:cubicBezTo>
                      <a:pt x="83" y="821"/>
                      <a:pt x="97" y="842"/>
                      <a:pt x="112" y="864"/>
                    </a:cubicBezTo>
                    <a:cubicBezTo>
                      <a:pt x="119" y="875"/>
                      <a:pt x="134" y="897"/>
                      <a:pt x="134" y="897"/>
                    </a:cubicBezTo>
                    <a:cubicBezTo>
                      <a:pt x="158" y="1089"/>
                      <a:pt x="213" y="1290"/>
                      <a:pt x="297" y="1464"/>
                    </a:cubicBezTo>
                    <a:cubicBezTo>
                      <a:pt x="336" y="1545"/>
                      <a:pt x="373" y="1631"/>
                      <a:pt x="450" y="1682"/>
                    </a:cubicBezTo>
                    <a:cubicBezTo>
                      <a:pt x="501" y="1759"/>
                      <a:pt x="472" y="1734"/>
                      <a:pt x="527" y="1769"/>
                    </a:cubicBezTo>
                    <a:cubicBezTo>
                      <a:pt x="551" y="1849"/>
                      <a:pt x="515" y="1756"/>
                      <a:pt x="570" y="1824"/>
                    </a:cubicBezTo>
                    <a:cubicBezTo>
                      <a:pt x="631" y="1900"/>
                      <a:pt x="519" y="1816"/>
                      <a:pt x="614" y="1879"/>
                    </a:cubicBezTo>
                    <a:cubicBezTo>
                      <a:pt x="636" y="1942"/>
                      <a:pt x="608" y="1884"/>
                      <a:pt x="657" y="1933"/>
                    </a:cubicBezTo>
                    <a:cubicBezTo>
                      <a:pt x="666" y="1942"/>
                      <a:pt x="669" y="1957"/>
                      <a:pt x="679" y="1966"/>
                    </a:cubicBezTo>
                    <a:cubicBezTo>
                      <a:pt x="797" y="2068"/>
                      <a:pt x="702" y="1978"/>
                      <a:pt x="777" y="2020"/>
                    </a:cubicBezTo>
                    <a:cubicBezTo>
                      <a:pt x="800" y="2033"/>
                      <a:pt x="824" y="2045"/>
                      <a:pt x="843" y="2064"/>
                    </a:cubicBezTo>
                    <a:cubicBezTo>
                      <a:pt x="854" y="2075"/>
                      <a:pt x="862" y="2089"/>
                      <a:pt x="876" y="2097"/>
                    </a:cubicBezTo>
                    <a:cubicBezTo>
                      <a:pt x="896" y="2108"/>
                      <a:pt x="919" y="2112"/>
                      <a:pt x="941" y="2119"/>
                    </a:cubicBezTo>
                    <a:cubicBezTo>
                      <a:pt x="974" y="2130"/>
                      <a:pt x="1006" y="2140"/>
                      <a:pt x="1039" y="2151"/>
                    </a:cubicBezTo>
                    <a:cubicBezTo>
                      <a:pt x="1050" y="2155"/>
                      <a:pt x="1061" y="2158"/>
                      <a:pt x="1072" y="2162"/>
                    </a:cubicBezTo>
                    <a:cubicBezTo>
                      <a:pt x="1083" y="2166"/>
                      <a:pt x="1105" y="2173"/>
                      <a:pt x="1105" y="2173"/>
                    </a:cubicBezTo>
                    <a:cubicBezTo>
                      <a:pt x="1174" y="2169"/>
                      <a:pt x="1251" y="2184"/>
                      <a:pt x="1312" y="2151"/>
                    </a:cubicBezTo>
                    <a:cubicBezTo>
                      <a:pt x="1315" y="2149"/>
                      <a:pt x="1392" y="2098"/>
                      <a:pt x="1410" y="2086"/>
                    </a:cubicBezTo>
                    <a:cubicBezTo>
                      <a:pt x="1421" y="2079"/>
                      <a:pt x="1443" y="2064"/>
                      <a:pt x="1443" y="2064"/>
                    </a:cubicBezTo>
                    <a:cubicBezTo>
                      <a:pt x="1450" y="2053"/>
                      <a:pt x="1456" y="2040"/>
                      <a:pt x="1465" y="2031"/>
                    </a:cubicBezTo>
                    <a:cubicBezTo>
                      <a:pt x="1474" y="2022"/>
                      <a:pt x="1490" y="2020"/>
                      <a:pt x="1497" y="2009"/>
                    </a:cubicBezTo>
                    <a:cubicBezTo>
                      <a:pt x="1519" y="1973"/>
                      <a:pt x="1509" y="1939"/>
                      <a:pt x="1541" y="1911"/>
                    </a:cubicBezTo>
                    <a:cubicBezTo>
                      <a:pt x="1561" y="1894"/>
                      <a:pt x="1607" y="1868"/>
                      <a:pt x="1607" y="1868"/>
                    </a:cubicBezTo>
                    <a:cubicBezTo>
                      <a:pt x="1655" y="1794"/>
                      <a:pt x="1702" y="1719"/>
                      <a:pt x="1737" y="1639"/>
                    </a:cubicBezTo>
                    <a:cubicBezTo>
                      <a:pt x="1774" y="1554"/>
                      <a:pt x="1774" y="1442"/>
                      <a:pt x="1857" y="1388"/>
                    </a:cubicBezTo>
                    <a:cubicBezTo>
                      <a:pt x="1881" y="1315"/>
                      <a:pt x="1848" y="1393"/>
                      <a:pt x="1901" y="1333"/>
                    </a:cubicBezTo>
                    <a:cubicBezTo>
                      <a:pt x="1928" y="1302"/>
                      <a:pt x="1952" y="1268"/>
                      <a:pt x="1977" y="1235"/>
                    </a:cubicBezTo>
                    <a:cubicBezTo>
                      <a:pt x="1993" y="1214"/>
                      <a:pt x="2006" y="1191"/>
                      <a:pt x="2021" y="1169"/>
                    </a:cubicBezTo>
                    <a:cubicBezTo>
                      <a:pt x="2028" y="1158"/>
                      <a:pt x="2043" y="1137"/>
                      <a:pt x="2043" y="1137"/>
                    </a:cubicBezTo>
                    <a:cubicBezTo>
                      <a:pt x="2069" y="1059"/>
                      <a:pt x="2052" y="1090"/>
                      <a:pt x="2087" y="1039"/>
                    </a:cubicBezTo>
                    <a:cubicBezTo>
                      <a:pt x="2118" y="938"/>
                      <a:pt x="2071" y="1079"/>
                      <a:pt x="2119" y="973"/>
                    </a:cubicBezTo>
                    <a:cubicBezTo>
                      <a:pt x="2128" y="952"/>
                      <a:pt x="2141" y="908"/>
                      <a:pt x="2141" y="908"/>
                    </a:cubicBezTo>
                    <a:cubicBezTo>
                      <a:pt x="2145" y="875"/>
                      <a:pt x="2136" y="838"/>
                      <a:pt x="2152" y="809"/>
                    </a:cubicBezTo>
                    <a:cubicBezTo>
                      <a:pt x="2164" y="786"/>
                      <a:pt x="2217" y="766"/>
                      <a:pt x="2217" y="766"/>
                    </a:cubicBezTo>
                    <a:cubicBezTo>
                      <a:pt x="2232" y="744"/>
                      <a:pt x="2246" y="722"/>
                      <a:pt x="2261" y="700"/>
                    </a:cubicBezTo>
                    <a:cubicBezTo>
                      <a:pt x="2268" y="689"/>
                      <a:pt x="2283" y="668"/>
                      <a:pt x="2283" y="668"/>
                    </a:cubicBezTo>
                    <a:cubicBezTo>
                      <a:pt x="2309" y="589"/>
                      <a:pt x="2292" y="621"/>
                      <a:pt x="2327" y="569"/>
                    </a:cubicBezTo>
                    <a:cubicBezTo>
                      <a:pt x="2340" y="529"/>
                      <a:pt x="2347" y="507"/>
                      <a:pt x="2359" y="471"/>
                    </a:cubicBezTo>
                    <a:cubicBezTo>
                      <a:pt x="2363" y="460"/>
                      <a:pt x="2366" y="450"/>
                      <a:pt x="2370" y="439"/>
                    </a:cubicBezTo>
                    <a:cubicBezTo>
                      <a:pt x="2374" y="428"/>
                      <a:pt x="2381" y="406"/>
                      <a:pt x="2381" y="406"/>
                    </a:cubicBezTo>
                    <a:cubicBezTo>
                      <a:pt x="2368" y="306"/>
                      <a:pt x="2337" y="197"/>
                      <a:pt x="2305" y="100"/>
                    </a:cubicBezTo>
                    <a:cubicBezTo>
                      <a:pt x="2219" y="228"/>
                      <a:pt x="2334" y="351"/>
                      <a:pt x="2185" y="449"/>
                    </a:cubicBezTo>
                    <a:cubicBezTo>
                      <a:pt x="2126" y="537"/>
                      <a:pt x="2203" y="431"/>
                      <a:pt x="2130" y="504"/>
                    </a:cubicBezTo>
                    <a:cubicBezTo>
                      <a:pt x="2080" y="554"/>
                      <a:pt x="2139" y="526"/>
                      <a:pt x="2076" y="548"/>
                    </a:cubicBezTo>
                    <a:cubicBezTo>
                      <a:pt x="2025" y="624"/>
                      <a:pt x="2054" y="598"/>
                      <a:pt x="1999" y="635"/>
                    </a:cubicBezTo>
                    <a:cubicBezTo>
                      <a:pt x="1975" y="706"/>
                      <a:pt x="1921" y="769"/>
                      <a:pt x="1879" y="831"/>
                    </a:cubicBezTo>
                    <a:cubicBezTo>
                      <a:pt x="1872" y="841"/>
                      <a:pt x="1902" y="825"/>
                      <a:pt x="1912" y="820"/>
                    </a:cubicBezTo>
                    <a:cubicBezTo>
                      <a:pt x="1924" y="814"/>
                      <a:pt x="1934" y="806"/>
                      <a:pt x="1945" y="799"/>
                    </a:cubicBezTo>
                    <a:cubicBezTo>
                      <a:pt x="1974" y="802"/>
                      <a:pt x="2005" y="797"/>
                      <a:pt x="2032" y="809"/>
                    </a:cubicBezTo>
                    <a:cubicBezTo>
                      <a:pt x="2052" y="818"/>
                      <a:pt x="2041" y="866"/>
                      <a:pt x="2032" y="875"/>
                    </a:cubicBezTo>
                    <a:cubicBezTo>
                      <a:pt x="2024" y="883"/>
                      <a:pt x="2010" y="882"/>
                      <a:pt x="1999" y="886"/>
                    </a:cubicBezTo>
                    <a:cubicBezTo>
                      <a:pt x="1962" y="941"/>
                      <a:pt x="1902" y="958"/>
                      <a:pt x="1847" y="995"/>
                    </a:cubicBezTo>
                    <a:cubicBezTo>
                      <a:pt x="1836" y="1002"/>
                      <a:pt x="1825" y="1010"/>
                      <a:pt x="1814" y="1017"/>
                    </a:cubicBezTo>
                    <a:cubicBezTo>
                      <a:pt x="1803" y="1024"/>
                      <a:pt x="1781" y="1039"/>
                      <a:pt x="1781" y="1039"/>
                    </a:cubicBezTo>
                    <a:cubicBezTo>
                      <a:pt x="1774" y="1050"/>
                      <a:pt x="1768" y="1062"/>
                      <a:pt x="1759" y="1071"/>
                    </a:cubicBezTo>
                    <a:cubicBezTo>
                      <a:pt x="1750" y="1080"/>
                      <a:pt x="1735" y="1083"/>
                      <a:pt x="1727" y="1093"/>
                    </a:cubicBezTo>
                    <a:cubicBezTo>
                      <a:pt x="1720" y="1102"/>
                      <a:pt x="1721" y="1116"/>
                      <a:pt x="1716" y="1126"/>
                    </a:cubicBezTo>
                    <a:cubicBezTo>
                      <a:pt x="1687" y="1183"/>
                      <a:pt x="1661" y="1242"/>
                      <a:pt x="1607" y="1279"/>
                    </a:cubicBezTo>
                    <a:cubicBezTo>
                      <a:pt x="1589" y="1306"/>
                      <a:pt x="1561" y="1347"/>
                      <a:pt x="1541" y="1377"/>
                    </a:cubicBezTo>
                    <a:cubicBezTo>
                      <a:pt x="1534" y="1388"/>
                      <a:pt x="1519" y="1409"/>
                      <a:pt x="1519" y="1409"/>
                    </a:cubicBezTo>
                    <a:cubicBezTo>
                      <a:pt x="1480" y="1526"/>
                      <a:pt x="1541" y="1352"/>
                      <a:pt x="1487" y="1475"/>
                    </a:cubicBezTo>
                    <a:cubicBezTo>
                      <a:pt x="1454" y="1549"/>
                      <a:pt x="1451" y="1613"/>
                      <a:pt x="1377" y="1660"/>
                    </a:cubicBezTo>
                    <a:cubicBezTo>
                      <a:pt x="1358" y="1723"/>
                      <a:pt x="1383" y="1666"/>
                      <a:pt x="1334" y="1715"/>
                    </a:cubicBezTo>
                    <a:cubicBezTo>
                      <a:pt x="1325" y="1724"/>
                      <a:pt x="1323" y="1741"/>
                      <a:pt x="1312" y="1748"/>
                    </a:cubicBezTo>
                    <a:cubicBezTo>
                      <a:pt x="1293" y="1760"/>
                      <a:pt x="1247" y="1769"/>
                      <a:pt x="1247" y="1769"/>
                    </a:cubicBezTo>
                    <a:cubicBezTo>
                      <a:pt x="1236" y="1766"/>
                      <a:pt x="1222" y="1767"/>
                      <a:pt x="1214" y="1759"/>
                    </a:cubicBezTo>
                    <a:cubicBezTo>
                      <a:pt x="1206" y="1751"/>
                      <a:pt x="1204" y="1738"/>
                      <a:pt x="1203" y="1726"/>
                    </a:cubicBezTo>
                    <a:cubicBezTo>
                      <a:pt x="1196" y="1624"/>
                      <a:pt x="1201" y="1522"/>
                      <a:pt x="1192" y="1420"/>
                    </a:cubicBezTo>
                    <a:cubicBezTo>
                      <a:pt x="1186" y="1353"/>
                      <a:pt x="1142" y="1280"/>
                      <a:pt x="1127" y="1213"/>
                    </a:cubicBezTo>
                    <a:cubicBezTo>
                      <a:pt x="1142" y="1064"/>
                      <a:pt x="1165" y="915"/>
                      <a:pt x="1181" y="766"/>
                    </a:cubicBezTo>
                    <a:cubicBezTo>
                      <a:pt x="1203" y="553"/>
                      <a:pt x="1183" y="629"/>
                      <a:pt x="1225" y="504"/>
                    </a:cubicBezTo>
                    <a:cubicBezTo>
                      <a:pt x="1233" y="479"/>
                      <a:pt x="1290" y="460"/>
                      <a:pt x="1290" y="460"/>
                    </a:cubicBezTo>
                    <a:cubicBezTo>
                      <a:pt x="1243" y="444"/>
                      <a:pt x="1239" y="465"/>
                      <a:pt x="1192" y="449"/>
                    </a:cubicBezTo>
                    <a:cubicBezTo>
                      <a:pt x="1156" y="308"/>
                      <a:pt x="1234" y="147"/>
                      <a:pt x="1279" y="13"/>
                    </a:cubicBezTo>
                    <a:cubicBezTo>
                      <a:pt x="1283" y="0"/>
                      <a:pt x="1264" y="35"/>
                      <a:pt x="1257" y="46"/>
                    </a:cubicBezTo>
                    <a:cubicBezTo>
                      <a:pt x="1242" y="96"/>
                      <a:pt x="1210" y="134"/>
                      <a:pt x="1181" y="177"/>
                    </a:cubicBezTo>
                    <a:cubicBezTo>
                      <a:pt x="1174" y="188"/>
                      <a:pt x="1166" y="198"/>
                      <a:pt x="1159" y="209"/>
                    </a:cubicBezTo>
                    <a:cubicBezTo>
                      <a:pt x="1152" y="220"/>
                      <a:pt x="1137" y="242"/>
                      <a:pt x="1137" y="242"/>
                    </a:cubicBezTo>
                    <a:cubicBezTo>
                      <a:pt x="1123" y="289"/>
                      <a:pt x="1099" y="326"/>
                      <a:pt x="1083" y="373"/>
                    </a:cubicBezTo>
                    <a:cubicBezTo>
                      <a:pt x="1079" y="384"/>
                      <a:pt x="1076" y="395"/>
                      <a:pt x="1072" y="406"/>
                    </a:cubicBezTo>
                    <a:cubicBezTo>
                      <a:pt x="1068" y="417"/>
                      <a:pt x="1061" y="439"/>
                      <a:pt x="1061" y="439"/>
                    </a:cubicBezTo>
                    <a:cubicBezTo>
                      <a:pt x="1052" y="323"/>
                      <a:pt x="1042" y="150"/>
                      <a:pt x="930" y="79"/>
                    </a:cubicBezTo>
                    <a:cubicBezTo>
                      <a:pt x="926" y="66"/>
                      <a:pt x="917" y="16"/>
                      <a:pt x="887" y="24"/>
                    </a:cubicBezTo>
                    <a:cubicBezTo>
                      <a:pt x="876" y="27"/>
                      <a:pt x="880" y="46"/>
                      <a:pt x="876" y="57"/>
                    </a:cubicBezTo>
                    <a:cubicBezTo>
                      <a:pt x="880" y="68"/>
                      <a:pt x="882" y="79"/>
                      <a:pt x="887" y="89"/>
                    </a:cubicBezTo>
                    <a:cubicBezTo>
                      <a:pt x="893" y="101"/>
                      <a:pt x="903" y="110"/>
                      <a:pt x="908" y="122"/>
                    </a:cubicBezTo>
                    <a:cubicBezTo>
                      <a:pt x="932" y="177"/>
                      <a:pt x="926" y="181"/>
                      <a:pt x="941" y="231"/>
                    </a:cubicBezTo>
                    <a:cubicBezTo>
                      <a:pt x="964" y="308"/>
                      <a:pt x="993" y="383"/>
                      <a:pt x="1017" y="460"/>
                    </a:cubicBezTo>
                    <a:cubicBezTo>
                      <a:pt x="1018" y="463"/>
                      <a:pt x="945" y="440"/>
                      <a:pt x="941" y="439"/>
                    </a:cubicBezTo>
                    <a:cubicBezTo>
                      <a:pt x="930" y="442"/>
                      <a:pt x="908" y="438"/>
                      <a:pt x="908" y="449"/>
                    </a:cubicBezTo>
                    <a:cubicBezTo>
                      <a:pt x="908" y="462"/>
                      <a:pt x="932" y="461"/>
                      <a:pt x="941" y="471"/>
                    </a:cubicBezTo>
                    <a:cubicBezTo>
                      <a:pt x="980" y="515"/>
                      <a:pt x="1020" y="578"/>
                      <a:pt x="1039" y="635"/>
                    </a:cubicBezTo>
                    <a:cubicBezTo>
                      <a:pt x="1029" y="701"/>
                      <a:pt x="1016" y="765"/>
                      <a:pt x="1007" y="831"/>
                    </a:cubicBezTo>
                    <a:cubicBezTo>
                      <a:pt x="1010" y="955"/>
                      <a:pt x="1011" y="1078"/>
                      <a:pt x="1017" y="1202"/>
                    </a:cubicBezTo>
                    <a:cubicBezTo>
                      <a:pt x="1018" y="1216"/>
                      <a:pt x="1034" y="1283"/>
                      <a:pt x="1039" y="1300"/>
                    </a:cubicBezTo>
                    <a:cubicBezTo>
                      <a:pt x="1046" y="1322"/>
                      <a:pt x="1054" y="1344"/>
                      <a:pt x="1061" y="1366"/>
                    </a:cubicBezTo>
                    <a:cubicBezTo>
                      <a:pt x="1065" y="1377"/>
                      <a:pt x="1072" y="1399"/>
                      <a:pt x="1072" y="1399"/>
                    </a:cubicBezTo>
                    <a:cubicBezTo>
                      <a:pt x="1064" y="1606"/>
                      <a:pt x="1135" y="1656"/>
                      <a:pt x="996" y="1704"/>
                    </a:cubicBezTo>
                    <a:cubicBezTo>
                      <a:pt x="956" y="1696"/>
                      <a:pt x="902" y="1691"/>
                      <a:pt x="865" y="1671"/>
                    </a:cubicBezTo>
                    <a:cubicBezTo>
                      <a:pt x="842" y="1658"/>
                      <a:pt x="799" y="1628"/>
                      <a:pt x="799" y="1628"/>
                    </a:cubicBezTo>
                    <a:cubicBezTo>
                      <a:pt x="795" y="1621"/>
                      <a:pt x="727" y="1507"/>
                      <a:pt x="712" y="1497"/>
                    </a:cubicBezTo>
                    <a:cubicBezTo>
                      <a:pt x="690" y="1482"/>
                      <a:pt x="672" y="1461"/>
                      <a:pt x="647" y="1453"/>
                    </a:cubicBezTo>
                    <a:cubicBezTo>
                      <a:pt x="636" y="1449"/>
                      <a:pt x="624" y="1447"/>
                      <a:pt x="614" y="1442"/>
                    </a:cubicBezTo>
                    <a:cubicBezTo>
                      <a:pt x="592" y="1431"/>
                      <a:pt x="570" y="1421"/>
                      <a:pt x="548" y="1409"/>
                    </a:cubicBezTo>
                    <a:cubicBezTo>
                      <a:pt x="525" y="1396"/>
                      <a:pt x="483" y="1366"/>
                      <a:pt x="483" y="1366"/>
                    </a:cubicBezTo>
                    <a:cubicBezTo>
                      <a:pt x="476" y="1355"/>
                      <a:pt x="469" y="1343"/>
                      <a:pt x="461" y="1333"/>
                    </a:cubicBezTo>
                    <a:cubicBezTo>
                      <a:pt x="451" y="1321"/>
                      <a:pt x="437" y="1313"/>
                      <a:pt x="428" y="1300"/>
                    </a:cubicBezTo>
                    <a:cubicBezTo>
                      <a:pt x="422" y="1291"/>
                      <a:pt x="422" y="1278"/>
                      <a:pt x="417" y="1268"/>
                    </a:cubicBezTo>
                    <a:cubicBezTo>
                      <a:pt x="386" y="1211"/>
                      <a:pt x="344" y="1159"/>
                      <a:pt x="308" y="1104"/>
                    </a:cubicBezTo>
                    <a:cubicBezTo>
                      <a:pt x="276" y="1054"/>
                      <a:pt x="289" y="1079"/>
                      <a:pt x="265" y="1006"/>
                    </a:cubicBezTo>
                    <a:cubicBezTo>
                      <a:pt x="261" y="995"/>
                      <a:pt x="254" y="973"/>
                      <a:pt x="254" y="973"/>
                    </a:cubicBezTo>
                    <a:cubicBezTo>
                      <a:pt x="265" y="884"/>
                      <a:pt x="249" y="852"/>
                      <a:pt x="341" y="875"/>
                    </a:cubicBezTo>
                    <a:cubicBezTo>
                      <a:pt x="352" y="882"/>
                      <a:pt x="365" y="888"/>
                      <a:pt x="374" y="897"/>
                    </a:cubicBezTo>
                    <a:cubicBezTo>
                      <a:pt x="383" y="906"/>
                      <a:pt x="396" y="942"/>
                      <a:pt x="396" y="929"/>
                    </a:cubicBezTo>
                    <a:cubicBezTo>
                      <a:pt x="396" y="906"/>
                      <a:pt x="381" y="886"/>
                      <a:pt x="374" y="864"/>
                    </a:cubicBezTo>
                    <a:cubicBezTo>
                      <a:pt x="356" y="810"/>
                      <a:pt x="357" y="775"/>
                      <a:pt x="297" y="755"/>
                    </a:cubicBezTo>
                    <a:cubicBezTo>
                      <a:pt x="275" y="740"/>
                      <a:pt x="254" y="726"/>
                      <a:pt x="232" y="711"/>
                    </a:cubicBezTo>
                    <a:cubicBezTo>
                      <a:pt x="221" y="704"/>
                      <a:pt x="199" y="689"/>
                      <a:pt x="199" y="689"/>
                    </a:cubicBezTo>
                    <a:cubicBezTo>
                      <a:pt x="171" y="607"/>
                      <a:pt x="212" y="707"/>
                      <a:pt x="156" y="635"/>
                    </a:cubicBezTo>
                    <a:cubicBezTo>
                      <a:pt x="149" y="626"/>
                      <a:pt x="150" y="612"/>
                      <a:pt x="145" y="602"/>
                    </a:cubicBezTo>
                    <a:cubicBezTo>
                      <a:pt x="139" y="590"/>
                      <a:pt x="128" y="581"/>
                      <a:pt x="123" y="569"/>
                    </a:cubicBezTo>
                    <a:cubicBezTo>
                      <a:pt x="114" y="548"/>
                      <a:pt x="101" y="504"/>
                      <a:pt x="101" y="504"/>
                    </a:cubicBezTo>
                    <a:cubicBezTo>
                      <a:pt x="97" y="460"/>
                      <a:pt x="100" y="416"/>
                      <a:pt x="90" y="373"/>
                    </a:cubicBezTo>
                    <a:cubicBezTo>
                      <a:pt x="87" y="362"/>
                      <a:pt x="86" y="397"/>
                      <a:pt x="79" y="406"/>
                    </a:cubicBezTo>
                    <a:cubicBezTo>
                      <a:pt x="52" y="440"/>
                      <a:pt x="52" y="433"/>
                      <a:pt x="36" y="417"/>
                    </a:cubicBez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 dirty="0"/>
              </a:p>
            </p:txBody>
          </p:sp>
          <p:sp>
            <p:nvSpPr>
              <p:cNvPr id="26" name="Freeform 10"/>
              <p:cNvSpPr>
                <a:spLocks/>
              </p:cNvSpPr>
              <p:nvPr/>
            </p:nvSpPr>
            <p:spPr bwMode="auto">
              <a:xfrm>
                <a:off x="2064" y="1056"/>
                <a:ext cx="513" cy="600"/>
              </a:xfrm>
              <a:custGeom>
                <a:avLst/>
                <a:gdLst>
                  <a:gd name="T0" fmla="*/ 0 w 513"/>
                  <a:gd name="T1" fmla="*/ 0 h 600"/>
                  <a:gd name="T2" fmla="*/ 11 w 513"/>
                  <a:gd name="T3" fmla="*/ 164 h 600"/>
                  <a:gd name="T4" fmla="*/ 44 w 513"/>
                  <a:gd name="T5" fmla="*/ 262 h 600"/>
                  <a:gd name="T6" fmla="*/ 164 w 513"/>
                  <a:gd name="T7" fmla="*/ 480 h 600"/>
                  <a:gd name="T8" fmla="*/ 186 w 513"/>
                  <a:gd name="T9" fmla="*/ 513 h 600"/>
                  <a:gd name="T10" fmla="*/ 218 w 513"/>
                  <a:gd name="T11" fmla="*/ 535 h 600"/>
                  <a:gd name="T12" fmla="*/ 229 w 513"/>
                  <a:gd name="T13" fmla="*/ 567 h 600"/>
                  <a:gd name="T14" fmla="*/ 251 w 513"/>
                  <a:gd name="T15" fmla="*/ 600 h 600"/>
                  <a:gd name="T16" fmla="*/ 338 w 513"/>
                  <a:gd name="T17" fmla="*/ 295 h 600"/>
                  <a:gd name="T18" fmla="*/ 448 w 513"/>
                  <a:gd name="T19" fmla="*/ 185 h 600"/>
                  <a:gd name="T20" fmla="*/ 513 w 513"/>
                  <a:gd name="T21" fmla="*/ 164 h 600"/>
                  <a:gd name="T22" fmla="*/ 426 w 513"/>
                  <a:gd name="T23" fmla="*/ 164 h 600"/>
                  <a:gd name="T24" fmla="*/ 360 w 513"/>
                  <a:gd name="T25" fmla="*/ 185 h 600"/>
                  <a:gd name="T26" fmla="*/ 273 w 513"/>
                  <a:gd name="T27" fmla="*/ 316 h 600"/>
                  <a:gd name="T28" fmla="*/ 251 w 513"/>
                  <a:gd name="T29" fmla="*/ 349 h 600"/>
                  <a:gd name="T30" fmla="*/ 229 w 513"/>
                  <a:gd name="T31" fmla="*/ 382 h 600"/>
                  <a:gd name="T32" fmla="*/ 142 w 513"/>
                  <a:gd name="T33" fmla="*/ 229 h 600"/>
                  <a:gd name="T34" fmla="*/ 98 w 513"/>
                  <a:gd name="T35" fmla="*/ 175 h 600"/>
                  <a:gd name="T36" fmla="*/ 44 w 513"/>
                  <a:gd name="T37" fmla="*/ 120 h 600"/>
                  <a:gd name="T38" fmla="*/ 0 w 513"/>
                  <a:gd name="T39" fmla="*/ 0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3" h="600">
                    <a:moveTo>
                      <a:pt x="0" y="0"/>
                    </a:moveTo>
                    <a:cubicBezTo>
                      <a:pt x="4" y="55"/>
                      <a:pt x="3" y="110"/>
                      <a:pt x="11" y="164"/>
                    </a:cubicBezTo>
                    <a:cubicBezTo>
                      <a:pt x="16" y="198"/>
                      <a:pt x="33" y="229"/>
                      <a:pt x="44" y="262"/>
                    </a:cubicBezTo>
                    <a:cubicBezTo>
                      <a:pt x="72" y="345"/>
                      <a:pt x="87" y="429"/>
                      <a:pt x="164" y="480"/>
                    </a:cubicBezTo>
                    <a:cubicBezTo>
                      <a:pt x="171" y="491"/>
                      <a:pt x="177" y="504"/>
                      <a:pt x="186" y="513"/>
                    </a:cubicBezTo>
                    <a:cubicBezTo>
                      <a:pt x="195" y="522"/>
                      <a:pt x="210" y="525"/>
                      <a:pt x="218" y="535"/>
                    </a:cubicBezTo>
                    <a:cubicBezTo>
                      <a:pt x="225" y="544"/>
                      <a:pt x="224" y="557"/>
                      <a:pt x="229" y="567"/>
                    </a:cubicBezTo>
                    <a:cubicBezTo>
                      <a:pt x="235" y="579"/>
                      <a:pt x="244" y="589"/>
                      <a:pt x="251" y="600"/>
                    </a:cubicBezTo>
                    <a:cubicBezTo>
                      <a:pt x="314" y="506"/>
                      <a:pt x="286" y="374"/>
                      <a:pt x="338" y="295"/>
                    </a:cubicBezTo>
                    <a:cubicBezTo>
                      <a:pt x="371" y="246"/>
                      <a:pt x="386" y="205"/>
                      <a:pt x="448" y="185"/>
                    </a:cubicBezTo>
                    <a:cubicBezTo>
                      <a:pt x="470" y="178"/>
                      <a:pt x="513" y="164"/>
                      <a:pt x="513" y="164"/>
                    </a:cubicBezTo>
                    <a:cubicBezTo>
                      <a:pt x="467" y="149"/>
                      <a:pt x="485" y="148"/>
                      <a:pt x="426" y="164"/>
                    </a:cubicBezTo>
                    <a:cubicBezTo>
                      <a:pt x="404" y="170"/>
                      <a:pt x="360" y="185"/>
                      <a:pt x="360" y="185"/>
                    </a:cubicBezTo>
                    <a:cubicBezTo>
                      <a:pt x="331" y="229"/>
                      <a:pt x="302" y="273"/>
                      <a:pt x="273" y="316"/>
                    </a:cubicBezTo>
                    <a:cubicBezTo>
                      <a:pt x="266" y="327"/>
                      <a:pt x="258" y="338"/>
                      <a:pt x="251" y="349"/>
                    </a:cubicBezTo>
                    <a:cubicBezTo>
                      <a:pt x="244" y="360"/>
                      <a:pt x="229" y="382"/>
                      <a:pt x="229" y="382"/>
                    </a:cubicBezTo>
                    <a:cubicBezTo>
                      <a:pt x="209" y="318"/>
                      <a:pt x="201" y="268"/>
                      <a:pt x="142" y="229"/>
                    </a:cubicBezTo>
                    <a:cubicBezTo>
                      <a:pt x="120" y="163"/>
                      <a:pt x="149" y="226"/>
                      <a:pt x="98" y="175"/>
                    </a:cubicBezTo>
                    <a:cubicBezTo>
                      <a:pt x="22" y="99"/>
                      <a:pt x="137" y="182"/>
                      <a:pt x="44" y="120"/>
                    </a:cubicBezTo>
                    <a:cubicBezTo>
                      <a:pt x="16" y="78"/>
                      <a:pt x="10" y="50"/>
                      <a:pt x="0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 dirty="0"/>
              </a:p>
            </p:txBody>
          </p:sp>
          <p:sp>
            <p:nvSpPr>
              <p:cNvPr id="27" name="Freeform 11"/>
              <p:cNvSpPr>
                <a:spLocks/>
              </p:cNvSpPr>
              <p:nvPr/>
            </p:nvSpPr>
            <p:spPr bwMode="auto">
              <a:xfrm>
                <a:off x="2835" y="823"/>
                <a:ext cx="652" cy="760"/>
              </a:xfrm>
              <a:custGeom>
                <a:avLst/>
                <a:gdLst>
                  <a:gd name="T0" fmla="*/ 645 w 652"/>
                  <a:gd name="T1" fmla="*/ 6 h 760"/>
                  <a:gd name="T2" fmla="*/ 547 w 652"/>
                  <a:gd name="T3" fmla="*/ 333 h 760"/>
                  <a:gd name="T4" fmla="*/ 449 w 652"/>
                  <a:gd name="T5" fmla="*/ 704 h 760"/>
                  <a:gd name="T6" fmla="*/ 427 w 652"/>
                  <a:gd name="T7" fmla="*/ 737 h 760"/>
                  <a:gd name="T8" fmla="*/ 394 w 652"/>
                  <a:gd name="T9" fmla="*/ 748 h 760"/>
                  <a:gd name="T10" fmla="*/ 427 w 652"/>
                  <a:gd name="T11" fmla="*/ 726 h 760"/>
                  <a:gd name="T12" fmla="*/ 438 w 652"/>
                  <a:gd name="T13" fmla="*/ 693 h 760"/>
                  <a:gd name="T14" fmla="*/ 481 w 652"/>
                  <a:gd name="T15" fmla="*/ 628 h 760"/>
                  <a:gd name="T16" fmla="*/ 470 w 652"/>
                  <a:gd name="T17" fmla="*/ 508 h 760"/>
                  <a:gd name="T18" fmla="*/ 416 w 652"/>
                  <a:gd name="T19" fmla="*/ 464 h 760"/>
                  <a:gd name="T20" fmla="*/ 241 w 652"/>
                  <a:gd name="T21" fmla="*/ 377 h 760"/>
                  <a:gd name="T22" fmla="*/ 23 w 652"/>
                  <a:gd name="T23" fmla="*/ 388 h 760"/>
                  <a:gd name="T24" fmla="*/ 89 w 652"/>
                  <a:gd name="T25" fmla="*/ 366 h 760"/>
                  <a:gd name="T26" fmla="*/ 154 w 652"/>
                  <a:gd name="T27" fmla="*/ 344 h 760"/>
                  <a:gd name="T28" fmla="*/ 470 w 652"/>
                  <a:gd name="T29" fmla="*/ 355 h 760"/>
                  <a:gd name="T30" fmla="*/ 503 w 652"/>
                  <a:gd name="T31" fmla="*/ 333 h 760"/>
                  <a:gd name="T32" fmla="*/ 536 w 652"/>
                  <a:gd name="T33" fmla="*/ 235 h 760"/>
                  <a:gd name="T34" fmla="*/ 558 w 652"/>
                  <a:gd name="T35" fmla="*/ 202 h 760"/>
                  <a:gd name="T36" fmla="*/ 590 w 652"/>
                  <a:gd name="T37" fmla="*/ 104 h 760"/>
                  <a:gd name="T38" fmla="*/ 645 w 652"/>
                  <a:gd name="T39" fmla="*/ 50 h 760"/>
                  <a:gd name="T40" fmla="*/ 645 w 652"/>
                  <a:gd name="T41" fmla="*/ 6 h 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760">
                    <a:moveTo>
                      <a:pt x="645" y="6"/>
                    </a:moveTo>
                    <a:cubicBezTo>
                      <a:pt x="609" y="114"/>
                      <a:pt x="584" y="226"/>
                      <a:pt x="547" y="333"/>
                    </a:cubicBezTo>
                    <a:cubicBezTo>
                      <a:pt x="541" y="450"/>
                      <a:pt x="563" y="625"/>
                      <a:pt x="449" y="704"/>
                    </a:cubicBezTo>
                    <a:cubicBezTo>
                      <a:pt x="442" y="715"/>
                      <a:pt x="437" y="729"/>
                      <a:pt x="427" y="737"/>
                    </a:cubicBezTo>
                    <a:cubicBezTo>
                      <a:pt x="418" y="744"/>
                      <a:pt x="394" y="760"/>
                      <a:pt x="394" y="748"/>
                    </a:cubicBezTo>
                    <a:cubicBezTo>
                      <a:pt x="394" y="735"/>
                      <a:pt x="416" y="733"/>
                      <a:pt x="427" y="726"/>
                    </a:cubicBezTo>
                    <a:cubicBezTo>
                      <a:pt x="431" y="715"/>
                      <a:pt x="432" y="703"/>
                      <a:pt x="438" y="693"/>
                    </a:cubicBezTo>
                    <a:cubicBezTo>
                      <a:pt x="451" y="670"/>
                      <a:pt x="481" y="628"/>
                      <a:pt x="481" y="628"/>
                    </a:cubicBezTo>
                    <a:cubicBezTo>
                      <a:pt x="477" y="588"/>
                      <a:pt x="478" y="547"/>
                      <a:pt x="470" y="508"/>
                    </a:cubicBezTo>
                    <a:cubicBezTo>
                      <a:pt x="461" y="464"/>
                      <a:pt x="445" y="480"/>
                      <a:pt x="416" y="464"/>
                    </a:cubicBezTo>
                    <a:cubicBezTo>
                      <a:pt x="345" y="425"/>
                      <a:pt x="318" y="396"/>
                      <a:pt x="241" y="377"/>
                    </a:cubicBezTo>
                    <a:cubicBezTo>
                      <a:pt x="168" y="381"/>
                      <a:pt x="96" y="393"/>
                      <a:pt x="23" y="388"/>
                    </a:cubicBezTo>
                    <a:cubicBezTo>
                      <a:pt x="0" y="386"/>
                      <a:pt x="67" y="373"/>
                      <a:pt x="89" y="366"/>
                    </a:cubicBezTo>
                    <a:cubicBezTo>
                      <a:pt x="111" y="359"/>
                      <a:pt x="154" y="344"/>
                      <a:pt x="154" y="344"/>
                    </a:cubicBezTo>
                    <a:cubicBezTo>
                      <a:pt x="279" y="352"/>
                      <a:pt x="351" y="367"/>
                      <a:pt x="470" y="355"/>
                    </a:cubicBezTo>
                    <a:cubicBezTo>
                      <a:pt x="481" y="348"/>
                      <a:pt x="496" y="344"/>
                      <a:pt x="503" y="333"/>
                    </a:cubicBezTo>
                    <a:cubicBezTo>
                      <a:pt x="504" y="332"/>
                      <a:pt x="530" y="252"/>
                      <a:pt x="536" y="235"/>
                    </a:cubicBezTo>
                    <a:cubicBezTo>
                      <a:pt x="540" y="222"/>
                      <a:pt x="553" y="214"/>
                      <a:pt x="558" y="202"/>
                    </a:cubicBezTo>
                    <a:cubicBezTo>
                      <a:pt x="566" y="184"/>
                      <a:pt x="582" y="130"/>
                      <a:pt x="590" y="104"/>
                    </a:cubicBezTo>
                    <a:cubicBezTo>
                      <a:pt x="622" y="0"/>
                      <a:pt x="599" y="142"/>
                      <a:pt x="645" y="50"/>
                    </a:cubicBezTo>
                    <a:cubicBezTo>
                      <a:pt x="652" y="37"/>
                      <a:pt x="645" y="21"/>
                      <a:pt x="645" y="6"/>
                    </a:cubicBez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 dirty="0"/>
              </a:p>
            </p:txBody>
          </p:sp>
          <p:sp>
            <p:nvSpPr>
              <p:cNvPr id="28" name="Line 12"/>
              <p:cNvSpPr>
                <a:spLocks noChangeShapeType="1"/>
              </p:cNvSpPr>
              <p:nvPr/>
            </p:nvSpPr>
            <p:spPr bwMode="auto">
              <a:xfrm>
                <a:off x="2016" y="1344"/>
                <a:ext cx="192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 dirty="0"/>
              </a:p>
            </p:txBody>
          </p:sp>
          <p:sp>
            <p:nvSpPr>
              <p:cNvPr id="29" name="Line 13"/>
              <p:cNvSpPr>
                <a:spLocks noChangeShapeType="1"/>
              </p:cNvSpPr>
              <p:nvPr/>
            </p:nvSpPr>
            <p:spPr bwMode="auto">
              <a:xfrm flipH="1">
                <a:off x="3264" y="1200"/>
                <a:ext cx="240" cy="48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 dirty="0"/>
              </a:p>
            </p:txBody>
          </p:sp>
        </p:grpSp>
        <p:sp>
          <p:nvSpPr>
            <p:cNvPr id="19" name="Line 14"/>
            <p:cNvSpPr>
              <a:spLocks noChangeShapeType="1"/>
            </p:cNvSpPr>
            <p:nvPr/>
          </p:nvSpPr>
          <p:spPr bwMode="auto">
            <a:xfrm flipV="1">
              <a:off x="672" y="2976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20" name="Line 15"/>
            <p:cNvSpPr>
              <a:spLocks noChangeShapeType="1"/>
            </p:cNvSpPr>
            <p:nvPr/>
          </p:nvSpPr>
          <p:spPr bwMode="auto">
            <a:xfrm flipH="1">
              <a:off x="1296" y="2592"/>
              <a:ext cx="9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21" name="Line 16"/>
            <p:cNvSpPr>
              <a:spLocks noChangeShapeType="1"/>
            </p:cNvSpPr>
            <p:nvPr/>
          </p:nvSpPr>
          <p:spPr bwMode="auto">
            <a:xfrm>
              <a:off x="1872" y="2448"/>
              <a:ext cx="14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22" name="Line 17"/>
            <p:cNvSpPr>
              <a:spLocks noChangeShapeType="1"/>
            </p:cNvSpPr>
            <p:nvPr/>
          </p:nvSpPr>
          <p:spPr bwMode="auto">
            <a:xfrm flipH="1" flipV="1">
              <a:off x="2448" y="2832"/>
              <a:ext cx="24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</p:grpSp>
      <p:graphicFrame>
        <p:nvGraphicFramePr>
          <p:cNvPr id="30" name="Table 29"/>
          <p:cNvGraphicFramePr>
            <a:graphicFrameLocks noGrp="1"/>
          </p:cNvGraphicFramePr>
          <p:nvPr>
            <p:extLst/>
          </p:nvPr>
        </p:nvGraphicFramePr>
        <p:xfrm>
          <a:off x="6276197" y="148208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the first step in a heart beat?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/>
          </p:nvPr>
        </p:nvGraphicFramePr>
        <p:xfrm>
          <a:off x="9303387" y="174375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Where does the blood flow to from the atria?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>
            <p:extLst/>
          </p:nvPr>
        </p:nvGraphicFramePr>
        <p:xfrm>
          <a:off x="9303387" y="1364858"/>
          <a:ext cx="2773677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Think, Pair, Share:</a:t>
                      </a:r>
                    </a:p>
                    <a:p>
                      <a:r>
                        <a:rPr lang="en-AU" dirty="0" smtClean="0"/>
                        <a:t>What are the name of the valves between the atria</a:t>
                      </a:r>
                      <a:r>
                        <a:rPr lang="en-AU" baseline="0" dirty="0" smtClean="0"/>
                        <a:t> and the ventricles?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942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56662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AU" b="1" dirty="0" smtClean="0"/>
              <a:t>The Heart Contracts and Relaxes</a:t>
            </a:r>
          </a:p>
          <a:p>
            <a:pPr eaLnBrk="0" hangingPunct="0">
              <a:lnSpc>
                <a:spcPct val="100000"/>
              </a:lnSpc>
              <a:spcBef>
                <a:spcPct val="50000"/>
              </a:spcBef>
              <a:buSzPct val="100000"/>
            </a:pPr>
            <a:r>
              <a:rPr lang="en-GB" dirty="0" smtClean="0"/>
              <a:t>The valves </a:t>
            </a:r>
            <a:r>
              <a:rPr lang="en-GB" b="1" dirty="0" smtClean="0"/>
              <a:t>close</a:t>
            </a:r>
            <a:r>
              <a:rPr lang="en-GB" dirty="0" smtClean="0"/>
              <a:t> to stop blood flowing </a:t>
            </a:r>
            <a:br>
              <a:rPr lang="en-GB" dirty="0" smtClean="0"/>
            </a:br>
            <a:r>
              <a:rPr lang="en-GB" dirty="0" smtClean="0"/>
              <a:t>backwards.</a:t>
            </a:r>
          </a:p>
          <a:p>
            <a:pPr eaLnBrk="0" hangingPunct="0">
              <a:lnSpc>
                <a:spcPct val="100000"/>
              </a:lnSpc>
              <a:spcBef>
                <a:spcPct val="50000"/>
              </a:spcBef>
              <a:buSzPct val="100000"/>
            </a:pPr>
            <a:r>
              <a:rPr lang="en-GB" dirty="0" smtClean="0"/>
              <a:t>The ventricles </a:t>
            </a:r>
            <a:r>
              <a:rPr lang="en-GB" b="1" dirty="0" smtClean="0"/>
              <a:t>contract</a:t>
            </a:r>
            <a:r>
              <a:rPr lang="en-GB" dirty="0" smtClean="0"/>
              <a:t> forcing the blood to </a:t>
            </a:r>
            <a:br>
              <a:rPr lang="en-GB" dirty="0" smtClean="0"/>
            </a:br>
            <a:r>
              <a:rPr lang="en-GB" dirty="0" smtClean="0"/>
              <a:t>leave the heart.</a:t>
            </a:r>
          </a:p>
          <a:p>
            <a:pPr eaLnBrk="0" hangingPunct="0">
              <a:lnSpc>
                <a:spcPct val="100000"/>
              </a:lnSpc>
              <a:spcBef>
                <a:spcPct val="50000"/>
              </a:spcBef>
              <a:buSzPct val="100000"/>
            </a:pPr>
            <a:r>
              <a:rPr lang="en-GB" dirty="0" smtClean="0"/>
              <a:t>At the same time, the atria are relaxing and </a:t>
            </a:r>
            <a:br>
              <a:rPr lang="en-GB" dirty="0" smtClean="0"/>
            </a:br>
            <a:r>
              <a:rPr lang="en-GB" dirty="0" smtClean="0"/>
              <a:t>filling with blood again.</a:t>
            </a:r>
          </a:p>
          <a:p>
            <a:pPr eaLnBrk="0" hangingPunct="0">
              <a:lnSpc>
                <a:spcPct val="100000"/>
              </a:lnSpc>
              <a:spcBef>
                <a:spcPct val="50000"/>
              </a:spcBef>
              <a:buSzPct val="100000"/>
            </a:pPr>
            <a:r>
              <a:rPr lang="en-GB" dirty="0" smtClean="0"/>
              <a:t>The cycle then repeats continuously.</a:t>
            </a:r>
          </a:p>
          <a:p>
            <a:pPr eaLnBrk="0" hangingPunct="0">
              <a:lnSpc>
                <a:spcPct val="100000"/>
              </a:lnSpc>
              <a:spcBef>
                <a:spcPct val="50000"/>
              </a:spcBef>
              <a:buSzPct val="145000"/>
            </a:pPr>
            <a:endParaRPr lang="en-GB" dirty="0">
              <a:solidFill>
                <a:srgbClr val="006600"/>
              </a:solidFill>
              <a:latin typeface="Comic Sans MS" panose="030F0702030302020204" pitchFamily="66" charset="0"/>
            </a:endParaRPr>
          </a:p>
          <a:p>
            <a:pPr>
              <a:lnSpc>
                <a:spcPct val="100000"/>
              </a:lnSpc>
            </a:pP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Development</a:t>
            </a:r>
            <a:endParaRPr lang="en-AU" sz="3200" dirty="0"/>
          </a:p>
        </p:txBody>
      </p:sp>
      <p:grpSp>
        <p:nvGrpSpPr>
          <p:cNvPr id="19" name="Group 6"/>
          <p:cNvGrpSpPr>
            <a:grpSpLocks/>
          </p:cNvGrpSpPr>
          <p:nvPr/>
        </p:nvGrpSpPr>
        <p:grpSpPr bwMode="auto">
          <a:xfrm>
            <a:off x="7086600" y="2929379"/>
            <a:ext cx="2514600" cy="3048000"/>
            <a:chOff x="1728" y="576"/>
            <a:chExt cx="2112" cy="2544"/>
          </a:xfrm>
        </p:grpSpPr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1755" y="1036"/>
              <a:ext cx="464" cy="480"/>
            </a:xfrm>
            <a:custGeom>
              <a:avLst/>
              <a:gdLst>
                <a:gd name="T0" fmla="*/ 34 w 464"/>
                <a:gd name="T1" fmla="*/ 197 h 480"/>
                <a:gd name="T2" fmla="*/ 100 w 464"/>
                <a:gd name="T3" fmla="*/ 339 h 480"/>
                <a:gd name="T4" fmla="*/ 110 w 464"/>
                <a:gd name="T5" fmla="*/ 437 h 480"/>
                <a:gd name="T6" fmla="*/ 241 w 464"/>
                <a:gd name="T7" fmla="*/ 448 h 480"/>
                <a:gd name="T8" fmla="*/ 307 w 464"/>
                <a:gd name="T9" fmla="*/ 480 h 480"/>
                <a:gd name="T10" fmla="*/ 340 w 464"/>
                <a:gd name="T11" fmla="*/ 469 h 480"/>
                <a:gd name="T12" fmla="*/ 372 w 464"/>
                <a:gd name="T13" fmla="*/ 382 h 480"/>
                <a:gd name="T14" fmla="*/ 438 w 464"/>
                <a:gd name="T15" fmla="*/ 339 h 480"/>
                <a:gd name="T16" fmla="*/ 460 w 464"/>
                <a:gd name="T17" fmla="*/ 273 h 480"/>
                <a:gd name="T18" fmla="*/ 427 w 464"/>
                <a:gd name="T19" fmla="*/ 99 h 480"/>
                <a:gd name="T20" fmla="*/ 405 w 464"/>
                <a:gd name="T21" fmla="*/ 66 h 480"/>
                <a:gd name="T22" fmla="*/ 394 w 464"/>
                <a:gd name="T23" fmla="*/ 33 h 480"/>
                <a:gd name="T24" fmla="*/ 329 w 464"/>
                <a:gd name="T25" fmla="*/ 0 h 480"/>
                <a:gd name="T26" fmla="*/ 241 w 464"/>
                <a:gd name="T27" fmla="*/ 33 h 480"/>
                <a:gd name="T28" fmla="*/ 220 w 464"/>
                <a:gd name="T29" fmla="*/ 66 h 480"/>
                <a:gd name="T30" fmla="*/ 187 w 464"/>
                <a:gd name="T31" fmla="*/ 77 h 480"/>
                <a:gd name="T32" fmla="*/ 154 w 464"/>
                <a:gd name="T33" fmla="*/ 99 h 480"/>
                <a:gd name="T34" fmla="*/ 56 w 464"/>
                <a:gd name="T35" fmla="*/ 131 h 480"/>
                <a:gd name="T36" fmla="*/ 34 w 464"/>
                <a:gd name="T37" fmla="*/ 197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64" h="480">
                  <a:moveTo>
                    <a:pt x="34" y="197"/>
                  </a:moveTo>
                  <a:cubicBezTo>
                    <a:pt x="44" y="277"/>
                    <a:pt x="38" y="297"/>
                    <a:pt x="100" y="339"/>
                  </a:cubicBezTo>
                  <a:cubicBezTo>
                    <a:pt x="103" y="372"/>
                    <a:pt x="84" y="417"/>
                    <a:pt x="110" y="437"/>
                  </a:cubicBezTo>
                  <a:cubicBezTo>
                    <a:pt x="145" y="464"/>
                    <a:pt x="198" y="440"/>
                    <a:pt x="241" y="448"/>
                  </a:cubicBezTo>
                  <a:cubicBezTo>
                    <a:pt x="265" y="453"/>
                    <a:pt x="284" y="472"/>
                    <a:pt x="307" y="480"/>
                  </a:cubicBezTo>
                  <a:cubicBezTo>
                    <a:pt x="318" y="476"/>
                    <a:pt x="331" y="476"/>
                    <a:pt x="340" y="469"/>
                  </a:cubicBezTo>
                  <a:cubicBezTo>
                    <a:pt x="396" y="425"/>
                    <a:pt x="323" y="445"/>
                    <a:pt x="372" y="382"/>
                  </a:cubicBezTo>
                  <a:cubicBezTo>
                    <a:pt x="388" y="361"/>
                    <a:pt x="438" y="339"/>
                    <a:pt x="438" y="339"/>
                  </a:cubicBezTo>
                  <a:cubicBezTo>
                    <a:pt x="445" y="317"/>
                    <a:pt x="464" y="296"/>
                    <a:pt x="460" y="273"/>
                  </a:cubicBezTo>
                  <a:cubicBezTo>
                    <a:pt x="451" y="218"/>
                    <a:pt x="453" y="149"/>
                    <a:pt x="427" y="99"/>
                  </a:cubicBezTo>
                  <a:cubicBezTo>
                    <a:pt x="421" y="87"/>
                    <a:pt x="411" y="78"/>
                    <a:pt x="405" y="66"/>
                  </a:cubicBezTo>
                  <a:cubicBezTo>
                    <a:pt x="400" y="56"/>
                    <a:pt x="401" y="42"/>
                    <a:pt x="394" y="33"/>
                  </a:cubicBezTo>
                  <a:cubicBezTo>
                    <a:pt x="379" y="14"/>
                    <a:pt x="350" y="7"/>
                    <a:pt x="329" y="0"/>
                  </a:cubicBezTo>
                  <a:cubicBezTo>
                    <a:pt x="291" y="8"/>
                    <a:pt x="269" y="5"/>
                    <a:pt x="241" y="33"/>
                  </a:cubicBezTo>
                  <a:cubicBezTo>
                    <a:pt x="232" y="42"/>
                    <a:pt x="230" y="58"/>
                    <a:pt x="220" y="66"/>
                  </a:cubicBezTo>
                  <a:cubicBezTo>
                    <a:pt x="211" y="73"/>
                    <a:pt x="197" y="72"/>
                    <a:pt x="187" y="77"/>
                  </a:cubicBezTo>
                  <a:cubicBezTo>
                    <a:pt x="175" y="83"/>
                    <a:pt x="166" y="93"/>
                    <a:pt x="154" y="99"/>
                  </a:cubicBezTo>
                  <a:cubicBezTo>
                    <a:pt x="123" y="114"/>
                    <a:pt x="56" y="131"/>
                    <a:pt x="56" y="131"/>
                  </a:cubicBezTo>
                  <a:cubicBezTo>
                    <a:pt x="51" y="138"/>
                    <a:pt x="0" y="197"/>
                    <a:pt x="34" y="197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2727" y="778"/>
              <a:ext cx="502" cy="858"/>
            </a:xfrm>
            <a:custGeom>
              <a:avLst/>
              <a:gdLst>
                <a:gd name="T0" fmla="*/ 44 w 502"/>
                <a:gd name="T1" fmla="*/ 171 h 858"/>
                <a:gd name="T2" fmla="*/ 0 w 502"/>
                <a:gd name="T3" fmla="*/ 291 h 858"/>
                <a:gd name="T4" fmla="*/ 11 w 502"/>
                <a:gd name="T5" fmla="*/ 771 h 858"/>
                <a:gd name="T6" fmla="*/ 88 w 502"/>
                <a:gd name="T7" fmla="*/ 858 h 858"/>
                <a:gd name="T8" fmla="*/ 186 w 502"/>
                <a:gd name="T9" fmla="*/ 826 h 858"/>
                <a:gd name="T10" fmla="*/ 208 w 502"/>
                <a:gd name="T11" fmla="*/ 793 h 858"/>
                <a:gd name="T12" fmla="*/ 382 w 502"/>
                <a:gd name="T13" fmla="*/ 749 h 858"/>
                <a:gd name="T14" fmla="*/ 469 w 502"/>
                <a:gd name="T15" fmla="*/ 640 h 858"/>
                <a:gd name="T16" fmla="*/ 458 w 502"/>
                <a:gd name="T17" fmla="*/ 400 h 858"/>
                <a:gd name="T18" fmla="*/ 480 w 502"/>
                <a:gd name="T19" fmla="*/ 335 h 858"/>
                <a:gd name="T20" fmla="*/ 502 w 502"/>
                <a:gd name="T21" fmla="*/ 226 h 858"/>
                <a:gd name="T22" fmla="*/ 491 w 502"/>
                <a:gd name="T23" fmla="*/ 106 h 858"/>
                <a:gd name="T24" fmla="*/ 480 w 502"/>
                <a:gd name="T25" fmla="*/ 73 h 858"/>
                <a:gd name="T26" fmla="*/ 437 w 502"/>
                <a:gd name="T27" fmla="*/ 62 h 858"/>
                <a:gd name="T28" fmla="*/ 262 w 502"/>
                <a:gd name="T29" fmla="*/ 7 h 858"/>
                <a:gd name="T30" fmla="*/ 142 w 502"/>
                <a:gd name="T31" fmla="*/ 29 h 858"/>
                <a:gd name="T32" fmla="*/ 66 w 502"/>
                <a:gd name="T33" fmla="*/ 117 h 858"/>
                <a:gd name="T34" fmla="*/ 44 w 502"/>
                <a:gd name="T35" fmla="*/ 171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2" h="858">
                  <a:moveTo>
                    <a:pt x="44" y="171"/>
                  </a:moveTo>
                  <a:cubicBezTo>
                    <a:pt x="34" y="221"/>
                    <a:pt x="28" y="249"/>
                    <a:pt x="0" y="291"/>
                  </a:cubicBezTo>
                  <a:cubicBezTo>
                    <a:pt x="4" y="451"/>
                    <a:pt x="4" y="611"/>
                    <a:pt x="11" y="771"/>
                  </a:cubicBezTo>
                  <a:cubicBezTo>
                    <a:pt x="13" y="810"/>
                    <a:pt x="88" y="858"/>
                    <a:pt x="88" y="858"/>
                  </a:cubicBezTo>
                  <a:cubicBezTo>
                    <a:pt x="129" y="851"/>
                    <a:pt x="156" y="855"/>
                    <a:pt x="186" y="826"/>
                  </a:cubicBezTo>
                  <a:cubicBezTo>
                    <a:pt x="195" y="817"/>
                    <a:pt x="197" y="800"/>
                    <a:pt x="208" y="793"/>
                  </a:cubicBezTo>
                  <a:cubicBezTo>
                    <a:pt x="253" y="764"/>
                    <a:pt x="331" y="756"/>
                    <a:pt x="382" y="749"/>
                  </a:cubicBezTo>
                  <a:cubicBezTo>
                    <a:pt x="440" y="730"/>
                    <a:pt x="452" y="691"/>
                    <a:pt x="469" y="640"/>
                  </a:cubicBezTo>
                  <a:cubicBezTo>
                    <a:pt x="444" y="543"/>
                    <a:pt x="440" y="530"/>
                    <a:pt x="458" y="400"/>
                  </a:cubicBezTo>
                  <a:cubicBezTo>
                    <a:pt x="461" y="377"/>
                    <a:pt x="475" y="357"/>
                    <a:pt x="480" y="335"/>
                  </a:cubicBezTo>
                  <a:cubicBezTo>
                    <a:pt x="487" y="299"/>
                    <a:pt x="502" y="226"/>
                    <a:pt x="502" y="226"/>
                  </a:cubicBezTo>
                  <a:cubicBezTo>
                    <a:pt x="498" y="186"/>
                    <a:pt x="497" y="146"/>
                    <a:pt x="491" y="106"/>
                  </a:cubicBezTo>
                  <a:cubicBezTo>
                    <a:pt x="489" y="95"/>
                    <a:pt x="489" y="80"/>
                    <a:pt x="480" y="73"/>
                  </a:cubicBezTo>
                  <a:cubicBezTo>
                    <a:pt x="469" y="64"/>
                    <a:pt x="451" y="66"/>
                    <a:pt x="437" y="62"/>
                  </a:cubicBezTo>
                  <a:cubicBezTo>
                    <a:pt x="378" y="44"/>
                    <a:pt x="322" y="22"/>
                    <a:pt x="262" y="7"/>
                  </a:cubicBezTo>
                  <a:cubicBezTo>
                    <a:pt x="222" y="12"/>
                    <a:pt x="171" y="0"/>
                    <a:pt x="142" y="29"/>
                  </a:cubicBezTo>
                  <a:cubicBezTo>
                    <a:pt x="9" y="162"/>
                    <a:pt x="160" y="52"/>
                    <a:pt x="66" y="117"/>
                  </a:cubicBezTo>
                  <a:cubicBezTo>
                    <a:pt x="40" y="155"/>
                    <a:pt x="44" y="136"/>
                    <a:pt x="44" y="171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35" name="Freeform 9"/>
            <p:cNvSpPr>
              <a:spLocks/>
            </p:cNvSpPr>
            <p:nvPr/>
          </p:nvSpPr>
          <p:spPr bwMode="auto">
            <a:xfrm>
              <a:off x="2112" y="816"/>
              <a:ext cx="611" cy="885"/>
            </a:xfrm>
            <a:custGeom>
              <a:avLst/>
              <a:gdLst>
                <a:gd name="T0" fmla="*/ 153 w 611"/>
                <a:gd name="T1" fmla="*/ 753 h 885"/>
                <a:gd name="T2" fmla="*/ 295 w 611"/>
                <a:gd name="T3" fmla="*/ 829 h 885"/>
                <a:gd name="T4" fmla="*/ 524 w 611"/>
                <a:gd name="T5" fmla="*/ 884 h 885"/>
                <a:gd name="T6" fmla="*/ 601 w 611"/>
                <a:gd name="T7" fmla="*/ 873 h 885"/>
                <a:gd name="T8" fmla="*/ 611 w 611"/>
                <a:gd name="T9" fmla="*/ 840 h 885"/>
                <a:gd name="T10" fmla="*/ 601 w 611"/>
                <a:gd name="T11" fmla="*/ 568 h 885"/>
                <a:gd name="T12" fmla="*/ 579 w 611"/>
                <a:gd name="T13" fmla="*/ 502 h 885"/>
                <a:gd name="T14" fmla="*/ 568 w 611"/>
                <a:gd name="T15" fmla="*/ 469 h 885"/>
                <a:gd name="T16" fmla="*/ 557 w 611"/>
                <a:gd name="T17" fmla="*/ 360 h 885"/>
                <a:gd name="T18" fmla="*/ 535 w 611"/>
                <a:gd name="T19" fmla="*/ 328 h 885"/>
                <a:gd name="T20" fmla="*/ 491 w 611"/>
                <a:gd name="T21" fmla="*/ 109 h 885"/>
                <a:gd name="T22" fmla="*/ 470 w 611"/>
                <a:gd name="T23" fmla="*/ 44 h 885"/>
                <a:gd name="T24" fmla="*/ 404 w 611"/>
                <a:gd name="T25" fmla="*/ 0 h 885"/>
                <a:gd name="T26" fmla="*/ 262 w 611"/>
                <a:gd name="T27" fmla="*/ 33 h 885"/>
                <a:gd name="T28" fmla="*/ 230 w 611"/>
                <a:gd name="T29" fmla="*/ 44 h 885"/>
                <a:gd name="T30" fmla="*/ 44 w 611"/>
                <a:gd name="T31" fmla="*/ 44 h 885"/>
                <a:gd name="T32" fmla="*/ 110 w 611"/>
                <a:gd name="T33" fmla="*/ 480 h 885"/>
                <a:gd name="T34" fmla="*/ 142 w 611"/>
                <a:gd name="T35" fmla="*/ 709 h 885"/>
                <a:gd name="T36" fmla="*/ 153 w 611"/>
                <a:gd name="T37" fmla="*/ 753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1" h="885">
                  <a:moveTo>
                    <a:pt x="153" y="753"/>
                  </a:moveTo>
                  <a:cubicBezTo>
                    <a:pt x="192" y="870"/>
                    <a:pt x="128" y="844"/>
                    <a:pt x="295" y="829"/>
                  </a:cubicBezTo>
                  <a:cubicBezTo>
                    <a:pt x="386" y="837"/>
                    <a:pt x="451" y="835"/>
                    <a:pt x="524" y="884"/>
                  </a:cubicBezTo>
                  <a:cubicBezTo>
                    <a:pt x="550" y="880"/>
                    <a:pt x="578" y="885"/>
                    <a:pt x="601" y="873"/>
                  </a:cubicBezTo>
                  <a:cubicBezTo>
                    <a:pt x="611" y="868"/>
                    <a:pt x="611" y="851"/>
                    <a:pt x="611" y="840"/>
                  </a:cubicBezTo>
                  <a:cubicBezTo>
                    <a:pt x="611" y="749"/>
                    <a:pt x="610" y="658"/>
                    <a:pt x="601" y="568"/>
                  </a:cubicBezTo>
                  <a:cubicBezTo>
                    <a:pt x="599" y="545"/>
                    <a:pt x="586" y="524"/>
                    <a:pt x="579" y="502"/>
                  </a:cubicBezTo>
                  <a:cubicBezTo>
                    <a:pt x="575" y="491"/>
                    <a:pt x="568" y="469"/>
                    <a:pt x="568" y="469"/>
                  </a:cubicBezTo>
                  <a:cubicBezTo>
                    <a:pt x="564" y="433"/>
                    <a:pt x="565" y="396"/>
                    <a:pt x="557" y="360"/>
                  </a:cubicBezTo>
                  <a:cubicBezTo>
                    <a:pt x="554" y="347"/>
                    <a:pt x="537" y="341"/>
                    <a:pt x="535" y="328"/>
                  </a:cubicBezTo>
                  <a:cubicBezTo>
                    <a:pt x="514" y="211"/>
                    <a:pt x="544" y="189"/>
                    <a:pt x="491" y="109"/>
                  </a:cubicBezTo>
                  <a:cubicBezTo>
                    <a:pt x="484" y="87"/>
                    <a:pt x="489" y="57"/>
                    <a:pt x="470" y="44"/>
                  </a:cubicBezTo>
                  <a:cubicBezTo>
                    <a:pt x="448" y="29"/>
                    <a:pt x="404" y="0"/>
                    <a:pt x="404" y="0"/>
                  </a:cubicBezTo>
                  <a:cubicBezTo>
                    <a:pt x="307" y="14"/>
                    <a:pt x="351" y="3"/>
                    <a:pt x="262" y="33"/>
                  </a:cubicBezTo>
                  <a:cubicBezTo>
                    <a:pt x="251" y="37"/>
                    <a:pt x="230" y="44"/>
                    <a:pt x="230" y="44"/>
                  </a:cubicBezTo>
                  <a:cubicBezTo>
                    <a:pt x="147" y="23"/>
                    <a:pt x="125" y="17"/>
                    <a:pt x="44" y="44"/>
                  </a:cubicBezTo>
                  <a:cubicBezTo>
                    <a:pt x="0" y="175"/>
                    <a:pt x="29" y="362"/>
                    <a:pt x="110" y="480"/>
                  </a:cubicBezTo>
                  <a:cubicBezTo>
                    <a:pt x="121" y="559"/>
                    <a:pt x="132" y="628"/>
                    <a:pt x="142" y="709"/>
                  </a:cubicBezTo>
                  <a:cubicBezTo>
                    <a:pt x="154" y="802"/>
                    <a:pt x="153" y="776"/>
                    <a:pt x="153" y="753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36" name="Freeform 10"/>
            <p:cNvSpPr>
              <a:spLocks/>
            </p:cNvSpPr>
            <p:nvPr/>
          </p:nvSpPr>
          <p:spPr bwMode="auto">
            <a:xfrm>
              <a:off x="3312" y="912"/>
              <a:ext cx="479" cy="380"/>
            </a:xfrm>
            <a:custGeom>
              <a:avLst/>
              <a:gdLst>
                <a:gd name="T0" fmla="*/ 151 w 479"/>
                <a:gd name="T1" fmla="*/ 44 h 380"/>
                <a:gd name="T2" fmla="*/ 86 w 479"/>
                <a:gd name="T3" fmla="*/ 66 h 380"/>
                <a:gd name="T4" fmla="*/ 53 w 479"/>
                <a:gd name="T5" fmla="*/ 76 h 380"/>
                <a:gd name="T6" fmla="*/ 64 w 479"/>
                <a:gd name="T7" fmla="*/ 196 h 380"/>
                <a:gd name="T8" fmla="*/ 75 w 479"/>
                <a:gd name="T9" fmla="*/ 229 h 380"/>
                <a:gd name="T10" fmla="*/ 108 w 479"/>
                <a:gd name="T11" fmla="*/ 338 h 380"/>
                <a:gd name="T12" fmla="*/ 206 w 479"/>
                <a:gd name="T13" fmla="*/ 349 h 380"/>
                <a:gd name="T14" fmla="*/ 359 w 479"/>
                <a:gd name="T15" fmla="*/ 360 h 380"/>
                <a:gd name="T16" fmla="*/ 435 w 479"/>
                <a:gd name="T17" fmla="*/ 284 h 380"/>
                <a:gd name="T18" fmla="*/ 457 w 479"/>
                <a:gd name="T19" fmla="*/ 251 h 380"/>
                <a:gd name="T20" fmla="*/ 479 w 479"/>
                <a:gd name="T21" fmla="*/ 186 h 380"/>
                <a:gd name="T22" fmla="*/ 468 w 479"/>
                <a:gd name="T23" fmla="*/ 44 h 380"/>
                <a:gd name="T24" fmla="*/ 457 w 479"/>
                <a:gd name="T25" fmla="*/ 11 h 380"/>
                <a:gd name="T26" fmla="*/ 391 w 479"/>
                <a:gd name="T27" fmla="*/ 0 h 380"/>
                <a:gd name="T28" fmla="*/ 195 w 479"/>
                <a:gd name="T29" fmla="*/ 22 h 380"/>
                <a:gd name="T30" fmla="*/ 151 w 479"/>
                <a:gd name="T31" fmla="*/ 44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9" h="380">
                  <a:moveTo>
                    <a:pt x="151" y="44"/>
                  </a:moveTo>
                  <a:cubicBezTo>
                    <a:pt x="129" y="51"/>
                    <a:pt x="108" y="59"/>
                    <a:pt x="86" y="66"/>
                  </a:cubicBezTo>
                  <a:cubicBezTo>
                    <a:pt x="75" y="70"/>
                    <a:pt x="53" y="76"/>
                    <a:pt x="53" y="76"/>
                  </a:cubicBezTo>
                  <a:cubicBezTo>
                    <a:pt x="16" y="132"/>
                    <a:pt x="0" y="155"/>
                    <a:pt x="64" y="196"/>
                  </a:cubicBezTo>
                  <a:cubicBezTo>
                    <a:pt x="68" y="207"/>
                    <a:pt x="75" y="217"/>
                    <a:pt x="75" y="229"/>
                  </a:cubicBezTo>
                  <a:cubicBezTo>
                    <a:pt x="75" y="266"/>
                    <a:pt x="42" y="321"/>
                    <a:pt x="108" y="338"/>
                  </a:cubicBezTo>
                  <a:cubicBezTo>
                    <a:pt x="140" y="346"/>
                    <a:pt x="173" y="345"/>
                    <a:pt x="206" y="349"/>
                  </a:cubicBezTo>
                  <a:cubicBezTo>
                    <a:pt x="299" y="380"/>
                    <a:pt x="248" y="374"/>
                    <a:pt x="359" y="360"/>
                  </a:cubicBezTo>
                  <a:cubicBezTo>
                    <a:pt x="416" y="341"/>
                    <a:pt x="385" y="358"/>
                    <a:pt x="435" y="284"/>
                  </a:cubicBezTo>
                  <a:cubicBezTo>
                    <a:pt x="442" y="273"/>
                    <a:pt x="453" y="264"/>
                    <a:pt x="457" y="251"/>
                  </a:cubicBezTo>
                  <a:cubicBezTo>
                    <a:pt x="464" y="229"/>
                    <a:pt x="479" y="186"/>
                    <a:pt x="479" y="186"/>
                  </a:cubicBezTo>
                  <a:cubicBezTo>
                    <a:pt x="475" y="139"/>
                    <a:pt x="474" y="91"/>
                    <a:pt x="468" y="44"/>
                  </a:cubicBezTo>
                  <a:cubicBezTo>
                    <a:pt x="467" y="32"/>
                    <a:pt x="467" y="17"/>
                    <a:pt x="457" y="11"/>
                  </a:cubicBezTo>
                  <a:cubicBezTo>
                    <a:pt x="438" y="0"/>
                    <a:pt x="413" y="4"/>
                    <a:pt x="391" y="0"/>
                  </a:cubicBezTo>
                  <a:cubicBezTo>
                    <a:pt x="322" y="6"/>
                    <a:pt x="262" y="10"/>
                    <a:pt x="195" y="22"/>
                  </a:cubicBezTo>
                  <a:cubicBezTo>
                    <a:pt x="147" y="31"/>
                    <a:pt x="151" y="19"/>
                    <a:pt x="151" y="44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37" name="Freeform 11"/>
            <p:cNvSpPr>
              <a:spLocks/>
            </p:cNvSpPr>
            <p:nvPr/>
          </p:nvSpPr>
          <p:spPr bwMode="auto">
            <a:xfrm>
              <a:off x="1728" y="721"/>
              <a:ext cx="2112" cy="2399"/>
            </a:xfrm>
            <a:custGeom>
              <a:avLst/>
              <a:gdLst>
                <a:gd name="T0" fmla="*/ 68 w 2381"/>
                <a:gd name="T1" fmla="*/ 799 h 2184"/>
                <a:gd name="T2" fmla="*/ 297 w 2381"/>
                <a:gd name="T3" fmla="*/ 1464 h 2184"/>
                <a:gd name="T4" fmla="*/ 570 w 2381"/>
                <a:gd name="T5" fmla="*/ 1824 h 2184"/>
                <a:gd name="T6" fmla="*/ 679 w 2381"/>
                <a:gd name="T7" fmla="*/ 1966 h 2184"/>
                <a:gd name="T8" fmla="*/ 876 w 2381"/>
                <a:gd name="T9" fmla="*/ 2097 h 2184"/>
                <a:gd name="T10" fmla="*/ 1072 w 2381"/>
                <a:gd name="T11" fmla="*/ 2162 h 2184"/>
                <a:gd name="T12" fmla="*/ 1410 w 2381"/>
                <a:gd name="T13" fmla="*/ 2086 h 2184"/>
                <a:gd name="T14" fmla="*/ 1497 w 2381"/>
                <a:gd name="T15" fmla="*/ 2009 h 2184"/>
                <a:gd name="T16" fmla="*/ 1737 w 2381"/>
                <a:gd name="T17" fmla="*/ 1639 h 2184"/>
                <a:gd name="T18" fmla="*/ 1977 w 2381"/>
                <a:gd name="T19" fmla="*/ 1235 h 2184"/>
                <a:gd name="T20" fmla="*/ 2087 w 2381"/>
                <a:gd name="T21" fmla="*/ 1039 h 2184"/>
                <a:gd name="T22" fmla="*/ 2152 w 2381"/>
                <a:gd name="T23" fmla="*/ 809 h 2184"/>
                <a:gd name="T24" fmla="*/ 2283 w 2381"/>
                <a:gd name="T25" fmla="*/ 668 h 2184"/>
                <a:gd name="T26" fmla="*/ 2370 w 2381"/>
                <a:gd name="T27" fmla="*/ 439 h 2184"/>
                <a:gd name="T28" fmla="*/ 2185 w 2381"/>
                <a:gd name="T29" fmla="*/ 449 h 2184"/>
                <a:gd name="T30" fmla="*/ 1999 w 2381"/>
                <a:gd name="T31" fmla="*/ 635 h 2184"/>
                <a:gd name="T32" fmla="*/ 1945 w 2381"/>
                <a:gd name="T33" fmla="*/ 799 h 2184"/>
                <a:gd name="T34" fmla="*/ 1999 w 2381"/>
                <a:gd name="T35" fmla="*/ 886 h 2184"/>
                <a:gd name="T36" fmla="*/ 1781 w 2381"/>
                <a:gd name="T37" fmla="*/ 1039 h 2184"/>
                <a:gd name="T38" fmla="*/ 1716 w 2381"/>
                <a:gd name="T39" fmla="*/ 1126 h 2184"/>
                <a:gd name="T40" fmla="*/ 1519 w 2381"/>
                <a:gd name="T41" fmla="*/ 1409 h 2184"/>
                <a:gd name="T42" fmla="*/ 1334 w 2381"/>
                <a:gd name="T43" fmla="*/ 1715 h 2184"/>
                <a:gd name="T44" fmla="*/ 1214 w 2381"/>
                <a:gd name="T45" fmla="*/ 1759 h 2184"/>
                <a:gd name="T46" fmla="*/ 1127 w 2381"/>
                <a:gd name="T47" fmla="*/ 1213 h 2184"/>
                <a:gd name="T48" fmla="*/ 1290 w 2381"/>
                <a:gd name="T49" fmla="*/ 460 h 2184"/>
                <a:gd name="T50" fmla="*/ 1257 w 2381"/>
                <a:gd name="T51" fmla="*/ 46 h 2184"/>
                <a:gd name="T52" fmla="*/ 1137 w 2381"/>
                <a:gd name="T53" fmla="*/ 242 h 2184"/>
                <a:gd name="T54" fmla="*/ 1061 w 2381"/>
                <a:gd name="T55" fmla="*/ 439 h 2184"/>
                <a:gd name="T56" fmla="*/ 876 w 2381"/>
                <a:gd name="T57" fmla="*/ 57 h 2184"/>
                <a:gd name="T58" fmla="*/ 941 w 2381"/>
                <a:gd name="T59" fmla="*/ 231 h 2184"/>
                <a:gd name="T60" fmla="*/ 908 w 2381"/>
                <a:gd name="T61" fmla="*/ 449 h 2184"/>
                <a:gd name="T62" fmla="*/ 1007 w 2381"/>
                <a:gd name="T63" fmla="*/ 831 h 2184"/>
                <a:gd name="T64" fmla="*/ 1061 w 2381"/>
                <a:gd name="T65" fmla="*/ 1366 h 2184"/>
                <a:gd name="T66" fmla="*/ 865 w 2381"/>
                <a:gd name="T67" fmla="*/ 1671 h 2184"/>
                <a:gd name="T68" fmla="*/ 647 w 2381"/>
                <a:gd name="T69" fmla="*/ 1453 h 2184"/>
                <a:gd name="T70" fmla="*/ 483 w 2381"/>
                <a:gd name="T71" fmla="*/ 1366 h 2184"/>
                <a:gd name="T72" fmla="*/ 417 w 2381"/>
                <a:gd name="T73" fmla="*/ 1268 h 2184"/>
                <a:gd name="T74" fmla="*/ 254 w 2381"/>
                <a:gd name="T75" fmla="*/ 973 h 2184"/>
                <a:gd name="T76" fmla="*/ 396 w 2381"/>
                <a:gd name="T77" fmla="*/ 929 h 2184"/>
                <a:gd name="T78" fmla="*/ 232 w 2381"/>
                <a:gd name="T79" fmla="*/ 711 h 2184"/>
                <a:gd name="T80" fmla="*/ 145 w 2381"/>
                <a:gd name="T81" fmla="*/ 602 h 2184"/>
                <a:gd name="T82" fmla="*/ 90 w 2381"/>
                <a:gd name="T83" fmla="*/ 373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81" h="2184">
                  <a:moveTo>
                    <a:pt x="36" y="417"/>
                  </a:moveTo>
                  <a:cubicBezTo>
                    <a:pt x="17" y="472"/>
                    <a:pt x="10" y="521"/>
                    <a:pt x="3" y="580"/>
                  </a:cubicBezTo>
                  <a:cubicBezTo>
                    <a:pt x="10" y="656"/>
                    <a:pt x="0" y="752"/>
                    <a:pt x="68" y="799"/>
                  </a:cubicBezTo>
                  <a:cubicBezTo>
                    <a:pt x="83" y="821"/>
                    <a:pt x="97" y="842"/>
                    <a:pt x="112" y="864"/>
                  </a:cubicBezTo>
                  <a:cubicBezTo>
                    <a:pt x="119" y="875"/>
                    <a:pt x="134" y="897"/>
                    <a:pt x="134" y="897"/>
                  </a:cubicBezTo>
                  <a:cubicBezTo>
                    <a:pt x="158" y="1089"/>
                    <a:pt x="213" y="1290"/>
                    <a:pt x="297" y="1464"/>
                  </a:cubicBezTo>
                  <a:cubicBezTo>
                    <a:pt x="336" y="1545"/>
                    <a:pt x="373" y="1631"/>
                    <a:pt x="450" y="1682"/>
                  </a:cubicBezTo>
                  <a:cubicBezTo>
                    <a:pt x="501" y="1759"/>
                    <a:pt x="472" y="1734"/>
                    <a:pt x="527" y="1769"/>
                  </a:cubicBezTo>
                  <a:cubicBezTo>
                    <a:pt x="551" y="1849"/>
                    <a:pt x="515" y="1756"/>
                    <a:pt x="570" y="1824"/>
                  </a:cubicBezTo>
                  <a:cubicBezTo>
                    <a:pt x="631" y="1900"/>
                    <a:pt x="519" y="1816"/>
                    <a:pt x="614" y="1879"/>
                  </a:cubicBezTo>
                  <a:cubicBezTo>
                    <a:pt x="636" y="1942"/>
                    <a:pt x="608" y="1884"/>
                    <a:pt x="657" y="1933"/>
                  </a:cubicBezTo>
                  <a:cubicBezTo>
                    <a:pt x="666" y="1942"/>
                    <a:pt x="669" y="1957"/>
                    <a:pt x="679" y="1966"/>
                  </a:cubicBezTo>
                  <a:cubicBezTo>
                    <a:pt x="797" y="2068"/>
                    <a:pt x="702" y="1978"/>
                    <a:pt x="777" y="2020"/>
                  </a:cubicBezTo>
                  <a:cubicBezTo>
                    <a:pt x="800" y="2033"/>
                    <a:pt x="824" y="2045"/>
                    <a:pt x="843" y="2064"/>
                  </a:cubicBezTo>
                  <a:cubicBezTo>
                    <a:pt x="854" y="2075"/>
                    <a:pt x="862" y="2089"/>
                    <a:pt x="876" y="2097"/>
                  </a:cubicBezTo>
                  <a:cubicBezTo>
                    <a:pt x="896" y="2108"/>
                    <a:pt x="919" y="2112"/>
                    <a:pt x="941" y="2119"/>
                  </a:cubicBezTo>
                  <a:cubicBezTo>
                    <a:pt x="974" y="2130"/>
                    <a:pt x="1006" y="2140"/>
                    <a:pt x="1039" y="2151"/>
                  </a:cubicBezTo>
                  <a:cubicBezTo>
                    <a:pt x="1050" y="2155"/>
                    <a:pt x="1061" y="2158"/>
                    <a:pt x="1072" y="2162"/>
                  </a:cubicBezTo>
                  <a:cubicBezTo>
                    <a:pt x="1083" y="2166"/>
                    <a:pt x="1105" y="2173"/>
                    <a:pt x="1105" y="2173"/>
                  </a:cubicBezTo>
                  <a:cubicBezTo>
                    <a:pt x="1174" y="2169"/>
                    <a:pt x="1251" y="2184"/>
                    <a:pt x="1312" y="2151"/>
                  </a:cubicBezTo>
                  <a:cubicBezTo>
                    <a:pt x="1315" y="2149"/>
                    <a:pt x="1392" y="2098"/>
                    <a:pt x="1410" y="2086"/>
                  </a:cubicBezTo>
                  <a:cubicBezTo>
                    <a:pt x="1421" y="2079"/>
                    <a:pt x="1443" y="2064"/>
                    <a:pt x="1443" y="2064"/>
                  </a:cubicBezTo>
                  <a:cubicBezTo>
                    <a:pt x="1450" y="2053"/>
                    <a:pt x="1456" y="2040"/>
                    <a:pt x="1465" y="2031"/>
                  </a:cubicBezTo>
                  <a:cubicBezTo>
                    <a:pt x="1474" y="2022"/>
                    <a:pt x="1490" y="2020"/>
                    <a:pt x="1497" y="2009"/>
                  </a:cubicBezTo>
                  <a:cubicBezTo>
                    <a:pt x="1519" y="1973"/>
                    <a:pt x="1509" y="1939"/>
                    <a:pt x="1541" y="1911"/>
                  </a:cubicBezTo>
                  <a:cubicBezTo>
                    <a:pt x="1561" y="1894"/>
                    <a:pt x="1607" y="1868"/>
                    <a:pt x="1607" y="1868"/>
                  </a:cubicBezTo>
                  <a:cubicBezTo>
                    <a:pt x="1655" y="1794"/>
                    <a:pt x="1702" y="1719"/>
                    <a:pt x="1737" y="1639"/>
                  </a:cubicBezTo>
                  <a:cubicBezTo>
                    <a:pt x="1774" y="1554"/>
                    <a:pt x="1774" y="1442"/>
                    <a:pt x="1857" y="1388"/>
                  </a:cubicBezTo>
                  <a:cubicBezTo>
                    <a:pt x="1881" y="1315"/>
                    <a:pt x="1848" y="1393"/>
                    <a:pt x="1901" y="1333"/>
                  </a:cubicBezTo>
                  <a:cubicBezTo>
                    <a:pt x="1928" y="1302"/>
                    <a:pt x="1952" y="1268"/>
                    <a:pt x="1977" y="1235"/>
                  </a:cubicBezTo>
                  <a:cubicBezTo>
                    <a:pt x="1993" y="1214"/>
                    <a:pt x="2006" y="1191"/>
                    <a:pt x="2021" y="1169"/>
                  </a:cubicBezTo>
                  <a:cubicBezTo>
                    <a:pt x="2028" y="1158"/>
                    <a:pt x="2043" y="1137"/>
                    <a:pt x="2043" y="1137"/>
                  </a:cubicBezTo>
                  <a:cubicBezTo>
                    <a:pt x="2069" y="1059"/>
                    <a:pt x="2052" y="1090"/>
                    <a:pt x="2087" y="1039"/>
                  </a:cubicBezTo>
                  <a:cubicBezTo>
                    <a:pt x="2118" y="938"/>
                    <a:pt x="2071" y="1079"/>
                    <a:pt x="2119" y="973"/>
                  </a:cubicBezTo>
                  <a:cubicBezTo>
                    <a:pt x="2128" y="952"/>
                    <a:pt x="2141" y="908"/>
                    <a:pt x="2141" y="908"/>
                  </a:cubicBezTo>
                  <a:cubicBezTo>
                    <a:pt x="2145" y="875"/>
                    <a:pt x="2136" y="838"/>
                    <a:pt x="2152" y="809"/>
                  </a:cubicBezTo>
                  <a:cubicBezTo>
                    <a:pt x="2164" y="786"/>
                    <a:pt x="2217" y="766"/>
                    <a:pt x="2217" y="766"/>
                  </a:cubicBezTo>
                  <a:cubicBezTo>
                    <a:pt x="2232" y="744"/>
                    <a:pt x="2246" y="722"/>
                    <a:pt x="2261" y="700"/>
                  </a:cubicBezTo>
                  <a:cubicBezTo>
                    <a:pt x="2268" y="689"/>
                    <a:pt x="2283" y="668"/>
                    <a:pt x="2283" y="668"/>
                  </a:cubicBezTo>
                  <a:cubicBezTo>
                    <a:pt x="2309" y="589"/>
                    <a:pt x="2292" y="621"/>
                    <a:pt x="2327" y="569"/>
                  </a:cubicBezTo>
                  <a:cubicBezTo>
                    <a:pt x="2340" y="529"/>
                    <a:pt x="2347" y="507"/>
                    <a:pt x="2359" y="471"/>
                  </a:cubicBezTo>
                  <a:cubicBezTo>
                    <a:pt x="2363" y="460"/>
                    <a:pt x="2366" y="450"/>
                    <a:pt x="2370" y="439"/>
                  </a:cubicBezTo>
                  <a:cubicBezTo>
                    <a:pt x="2374" y="428"/>
                    <a:pt x="2381" y="406"/>
                    <a:pt x="2381" y="406"/>
                  </a:cubicBezTo>
                  <a:cubicBezTo>
                    <a:pt x="2368" y="306"/>
                    <a:pt x="2337" y="197"/>
                    <a:pt x="2305" y="100"/>
                  </a:cubicBezTo>
                  <a:cubicBezTo>
                    <a:pt x="2219" y="228"/>
                    <a:pt x="2334" y="351"/>
                    <a:pt x="2185" y="449"/>
                  </a:cubicBezTo>
                  <a:cubicBezTo>
                    <a:pt x="2126" y="537"/>
                    <a:pt x="2203" y="431"/>
                    <a:pt x="2130" y="504"/>
                  </a:cubicBezTo>
                  <a:cubicBezTo>
                    <a:pt x="2080" y="554"/>
                    <a:pt x="2139" y="526"/>
                    <a:pt x="2076" y="548"/>
                  </a:cubicBezTo>
                  <a:cubicBezTo>
                    <a:pt x="2025" y="624"/>
                    <a:pt x="2054" y="598"/>
                    <a:pt x="1999" y="635"/>
                  </a:cubicBezTo>
                  <a:cubicBezTo>
                    <a:pt x="1975" y="706"/>
                    <a:pt x="1921" y="769"/>
                    <a:pt x="1879" y="831"/>
                  </a:cubicBezTo>
                  <a:cubicBezTo>
                    <a:pt x="1872" y="841"/>
                    <a:pt x="1902" y="825"/>
                    <a:pt x="1912" y="820"/>
                  </a:cubicBezTo>
                  <a:cubicBezTo>
                    <a:pt x="1924" y="814"/>
                    <a:pt x="1934" y="806"/>
                    <a:pt x="1945" y="799"/>
                  </a:cubicBezTo>
                  <a:cubicBezTo>
                    <a:pt x="1974" y="802"/>
                    <a:pt x="2005" y="797"/>
                    <a:pt x="2032" y="809"/>
                  </a:cubicBezTo>
                  <a:cubicBezTo>
                    <a:pt x="2052" y="818"/>
                    <a:pt x="2041" y="866"/>
                    <a:pt x="2032" y="875"/>
                  </a:cubicBezTo>
                  <a:cubicBezTo>
                    <a:pt x="2024" y="883"/>
                    <a:pt x="2010" y="882"/>
                    <a:pt x="1999" y="886"/>
                  </a:cubicBezTo>
                  <a:cubicBezTo>
                    <a:pt x="1962" y="941"/>
                    <a:pt x="1902" y="958"/>
                    <a:pt x="1847" y="995"/>
                  </a:cubicBezTo>
                  <a:cubicBezTo>
                    <a:pt x="1836" y="1002"/>
                    <a:pt x="1825" y="1010"/>
                    <a:pt x="1814" y="1017"/>
                  </a:cubicBezTo>
                  <a:cubicBezTo>
                    <a:pt x="1803" y="1024"/>
                    <a:pt x="1781" y="1039"/>
                    <a:pt x="1781" y="1039"/>
                  </a:cubicBezTo>
                  <a:cubicBezTo>
                    <a:pt x="1774" y="1050"/>
                    <a:pt x="1768" y="1062"/>
                    <a:pt x="1759" y="1071"/>
                  </a:cubicBezTo>
                  <a:cubicBezTo>
                    <a:pt x="1750" y="1080"/>
                    <a:pt x="1735" y="1083"/>
                    <a:pt x="1727" y="1093"/>
                  </a:cubicBezTo>
                  <a:cubicBezTo>
                    <a:pt x="1720" y="1102"/>
                    <a:pt x="1721" y="1116"/>
                    <a:pt x="1716" y="1126"/>
                  </a:cubicBezTo>
                  <a:cubicBezTo>
                    <a:pt x="1687" y="1183"/>
                    <a:pt x="1661" y="1242"/>
                    <a:pt x="1607" y="1279"/>
                  </a:cubicBezTo>
                  <a:cubicBezTo>
                    <a:pt x="1589" y="1306"/>
                    <a:pt x="1561" y="1347"/>
                    <a:pt x="1541" y="1377"/>
                  </a:cubicBezTo>
                  <a:cubicBezTo>
                    <a:pt x="1534" y="1388"/>
                    <a:pt x="1519" y="1409"/>
                    <a:pt x="1519" y="1409"/>
                  </a:cubicBezTo>
                  <a:cubicBezTo>
                    <a:pt x="1480" y="1526"/>
                    <a:pt x="1541" y="1352"/>
                    <a:pt x="1487" y="1475"/>
                  </a:cubicBezTo>
                  <a:cubicBezTo>
                    <a:pt x="1454" y="1549"/>
                    <a:pt x="1451" y="1613"/>
                    <a:pt x="1377" y="1660"/>
                  </a:cubicBezTo>
                  <a:cubicBezTo>
                    <a:pt x="1358" y="1723"/>
                    <a:pt x="1383" y="1666"/>
                    <a:pt x="1334" y="1715"/>
                  </a:cubicBezTo>
                  <a:cubicBezTo>
                    <a:pt x="1325" y="1724"/>
                    <a:pt x="1323" y="1741"/>
                    <a:pt x="1312" y="1748"/>
                  </a:cubicBezTo>
                  <a:cubicBezTo>
                    <a:pt x="1293" y="1760"/>
                    <a:pt x="1247" y="1769"/>
                    <a:pt x="1247" y="1769"/>
                  </a:cubicBezTo>
                  <a:cubicBezTo>
                    <a:pt x="1236" y="1766"/>
                    <a:pt x="1222" y="1767"/>
                    <a:pt x="1214" y="1759"/>
                  </a:cubicBezTo>
                  <a:cubicBezTo>
                    <a:pt x="1206" y="1751"/>
                    <a:pt x="1204" y="1738"/>
                    <a:pt x="1203" y="1726"/>
                  </a:cubicBezTo>
                  <a:cubicBezTo>
                    <a:pt x="1196" y="1624"/>
                    <a:pt x="1201" y="1522"/>
                    <a:pt x="1192" y="1420"/>
                  </a:cubicBezTo>
                  <a:cubicBezTo>
                    <a:pt x="1186" y="1353"/>
                    <a:pt x="1142" y="1280"/>
                    <a:pt x="1127" y="1213"/>
                  </a:cubicBezTo>
                  <a:cubicBezTo>
                    <a:pt x="1142" y="1064"/>
                    <a:pt x="1165" y="915"/>
                    <a:pt x="1181" y="766"/>
                  </a:cubicBezTo>
                  <a:cubicBezTo>
                    <a:pt x="1203" y="553"/>
                    <a:pt x="1183" y="629"/>
                    <a:pt x="1225" y="504"/>
                  </a:cubicBezTo>
                  <a:cubicBezTo>
                    <a:pt x="1233" y="479"/>
                    <a:pt x="1290" y="460"/>
                    <a:pt x="1290" y="460"/>
                  </a:cubicBezTo>
                  <a:cubicBezTo>
                    <a:pt x="1243" y="444"/>
                    <a:pt x="1239" y="465"/>
                    <a:pt x="1192" y="449"/>
                  </a:cubicBezTo>
                  <a:cubicBezTo>
                    <a:pt x="1156" y="308"/>
                    <a:pt x="1234" y="147"/>
                    <a:pt x="1279" y="13"/>
                  </a:cubicBezTo>
                  <a:cubicBezTo>
                    <a:pt x="1283" y="0"/>
                    <a:pt x="1264" y="35"/>
                    <a:pt x="1257" y="46"/>
                  </a:cubicBezTo>
                  <a:cubicBezTo>
                    <a:pt x="1242" y="96"/>
                    <a:pt x="1210" y="134"/>
                    <a:pt x="1181" y="177"/>
                  </a:cubicBezTo>
                  <a:cubicBezTo>
                    <a:pt x="1174" y="188"/>
                    <a:pt x="1166" y="198"/>
                    <a:pt x="1159" y="209"/>
                  </a:cubicBezTo>
                  <a:cubicBezTo>
                    <a:pt x="1152" y="220"/>
                    <a:pt x="1137" y="242"/>
                    <a:pt x="1137" y="242"/>
                  </a:cubicBezTo>
                  <a:cubicBezTo>
                    <a:pt x="1123" y="289"/>
                    <a:pt x="1099" y="326"/>
                    <a:pt x="1083" y="373"/>
                  </a:cubicBezTo>
                  <a:cubicBezTo>
                    <a:pt x="1079" y="384"/>
                    <a:pt x="1076" y="395"/>
                    <a:pt x="1072" y="406"/>
                  </a:cubicBezTo>
                  <a:cubicBezTo>
                    <a:pt x="1068" y="417"/>
                    <a:pt x="1061" y="439"/>
                    <a:pt x="1061" y="439"/>
                  </a:cubicBezTo>
                  <a:cubicBezTo>
                    <a:pt x="1052" y="323"/>
                    <a:pt x="1042" y="150"/>
                    <a:pt x="930" y="79"/>
                  </a:cubicBezTo>
                  <a:cubicBezTo>
                    <a:pt x="926" y="66"/>
                    <a:pt x="917" y="16"/>
                    <a:pt x="887" y="24"/>
                  </a:cubicBezTo>
                  <a:cubicBezTo>
                    <a:pt x="876" y="27"/>
                    <a:pt x="880" y="46"/>
                    <a:pt x="876" y="57"/>
                  </a:cubicBezTo>
                  <a:cubicBezTo>
                    <a:pt x="880" y="68"/>
                    <a:pt x="882" y="79"/>
                    <a:pt x="887" y="89"/>
                  </a:cubicBezTo>
                  <a:cubicBezTo>
                    <a:pt x="893" y="101"/>
                    <a:pt x="903" y="110"/>
                    <a:pt x="908" y="122"/>
                  </a:cubicBezTo>
                  <a:cubicBezTo>
                    <a:pt x="932" y="177"/>
                    <a:pt x="926" y="181"/>
                    <a:pt x="941" y="231"/>
                  </a:cubicBezTo>
                  <a:cubicBezTo>
                    <a:pt x="964" y="308"/>
                    <a:pt x="993" y="383"/>
                    <a:pt x="1017" y="460"/>
                  </a:cubicBezTo>
                  <a:cubicBezTo>
                    <a:pt x="1018" y="463"/>
                    <a:pt x="945" y="440"/>
                    <a:pt x="941" y="439"/>
                  </a:cubicBezTo>
                  <a:cubicBezTo>
                    <a:pt x="930" y="442"/>
                    <a:pt x="908" y="438"/>
                    <a:pt x="908" y="449"/>
                  </a:cubicBezTo>
                  <a:cubicBezTo>
                    <a:pt x="908" y="462"/>
                    <a:pt x="932" y="461"/>
                    <a:pt x="941" y="471"/>
                  </a:cubicBezTo>
                  <a:cubicBezTo>
                    <a:pt x="980" y="515"/>
                    <a:pt x="1020" y="578"/>
                    <a:pt x="1039" y="635"/>
                  </a:cubicBezTo>
                  <a:cubicBezTo>
                    <a:pt x="1029" y="701"/>
                    <a:pt x="1016" y="765"/>
                    <a:pt x="1007" y="831"/>
                  </a:cubicBezTo>
                  <a:cubicBezTo>
                    <a:pt x="1010" y="955"/>
                    <a:pt x="1011" y="1078"/>
                    <a:pt x="1017" y="1202"/>
                  </a:cubicBezTo>
                  <a:cubicBezTo>
                    <a:pt x="1018" y="1216"/>
                    <a:pt x="1034" y="1283"/>
                    <a:pt x="1039" y="1300"/>
                  </a:cubicBezTo>
                  <a:cubicBezTo>
                    <a:pt x="1046" y="1322"/>
                    <a:pt x="1054" y="1344"/>
                    <a:pt x="1061" y="1366"/>
                  </a:cubicBezTo>
                  <a:cubicBezTo>
                    <a:pt x="1065" y="1377"/>
                    <a:pt x="1072" y="1399"/>
                    <a:pt x="1072" y="1399"/>
                  </a:cubicBezTo>
                  <a:cubicBezTo>
                    <a:pt x="1064" y="1606"/>
                    <a:pt x="1135" y="1656"/>
                    <a:pt x="996" y="1704"/>
                  </a:cubicBezTo>
                  <a:cubicBezTo>
                    <a:pt x="956" y="1696"/>
                    <a:pt x="902" y="1691"/>
                    <a:pt x="865" y="1671"/>
                  </a:cubicBezTo>
                  <a:cubicBezTo>
                    <a:pt x="842" y="1658"/>
                    <a:pt x="799" y="1628"/>
                    <a:pt x="799" y="1628"/>
                  </a:cubicBezTo>
                  <a:cubicBezTo>
                    <a:pt x="795" y="1621"/>
                    <a:pt x="727" y="1507"/>
                    <a:pt x="712" y="1497"/>
                  </a:cubicBezTo>
                  <a:cubicBezTo>
                    <a:pt x="690" y="1482"/>
                    <a:pt x="672" y="1461"/>
                    <a:pt x="647" y="1453"/>
                  </a:cubicBezTo>
                  <a:cubicBezTo>
                    <a:pt x="636" y="1449"/>
                    <a:pt x="624" y="1447"/>
                    <a:pt x="614" y="1442"/>
                  </a:cubicBezTo>
                  <a:cubicBezTo>
                    <a:pt x="592" y="1431"/>
                    <a:pt x="570" y="1421"/>
                    <a:pt x="548" y="1409"/>
                  </a:cubicBezTo>
                  <a:cubicBezTo>
                    <a:pt x="525" y="1396"/>
                    <a:pt x="483" y="1366"/>
                    <a:pt x="483" y="1366"/>
                  </a:cubicBezTo>
                  <a:cubicBezTo>
                    <a:pt x="476" y="1355"/>
                    <a:pt x="469" y="1343"/>
                    <a:pt x="461" y="1333"/>
                  </a:cubicBezTo>
                  <a:cubicBezTo>
                    <a:pt x="451" y="1321"/>
                    <a:pt x="437" y="1313"/>
                    <a:pt x="428" y="1300"/>
                  </a:cubicBezTo>
                  <a:cubicBezTo>
                    <a:pt x="422" y="1291"/>
                    <a:pt x="422" y="1278"/>
                    <a:pt x="417" y="1268"/>
                  </a:cubicBezTo>
                  <a:cubicBezTo>
                    <a:pt x="386" y="1211"/>
                    <a:pt x="344" y="1159"/>
                    <a:pt x="308" y="1104"/>
                  </a:cubicBezTo>
                  <a:cubicBezTo>
                    <a:pt x="276" y="1054"/>
                    <a:pt x="289" y="1079"/>
                    <a:pt x="265" y="1006"/>
                  </a:cubicBezTo>
                  <a:cubicBezTo>
                    <a:pt x="261" y="995"/>
                    <a:pt x="254" y="973"/>
                    <a:pt x="254" y="973"/>
                  </a:cubicBezTo>
                  <a:cubicBezTo>
                    <a:pt x="265" y="884"/>
                    <a:pt x="249" y="852"/>
                    <a:pt x="341" y="875"/>
                  </a:cubicBezTo>
                  <a:cubicBezTo>
                    <a:pt x="352" y="882"/>
                    <a:pt x="365" y="888"/>
                    <a:pt x="374" y="897"/>
                  </a:cubicBezTo>
                  <a:cubicBezTo>
                    <a:pt x="383" y="906"/>
                    <a:pt x="396" y="942"/>
                    <a:pt x="396" y="929"/>
                  </a:cubicBezTo>
                  <a:cubicBezTo>
                    <a:pt x="396" y="906"/>
                    <a:pt x="381" y="886"/>
                    <a:pt x="374" y="864"/>
                  </a:cubicBezTo>
                  <a:cubicBezTo>
                    <a:pt x="356" y="810"/>
                    <a:pt x="357" y="775"/>
                    <a:pt x="297" y="755"/>
                  </a:cubicBezTo>
                  <a:cubicBezTo>
                    <a:pt x="275" y="740"/>
                    <a:pt x="254" y="726"/>
                    <a:pt x="232" y="711"/>
                  </a:cubicBezTo>
                  <a:cubicBezTo>
                    <a:pt x="221" y="704"/>
                    <a:pt x="199" y="689"/>
                    <a:pt x="199" y="689"/>
                  </a:cubicBezTo>
                  <a:cubicBezTo>
                    <a:pt x="171" y="607"/>
                    <a:pt x="212" y="707"/>
                    <a:pt x="156" y="635"/>
                  </a:cubicBezTo>
                  <a:cubicBezTo>
                    <a:pt x="149" y="626"/>
                    <a:pt x="150" y="612"/>
                    <a:pt x="145" y="602"/>
                  </a:cubicBezTo>
                  <a:cubicBezTo>
                    <a:pt x="139" y="590"/>
                    <a:pt x="128" y="581"/>
                    <a:pt x="123" y="569"/>
                  </a:cubicBezTo>
                  <a:cubicBezTo>
                    <a:pt x="114" y="548"/>
                    <a:pt x="101" y="504"/>
                    <a:pt x="101" y="504"/>
                  </a:cubicBezTo>
                  <a:cubicBezTo>
                    <a:pt x="97" y="460"/>
                    <a:pt x="100" y="416"/>
                    <a:pt x="90" y="373"/>
                  </a:cubicBezTo>
                  <a:cubicBezTo>
                    <a:pt x="87" y="362"/>
                    <a:pt x="86" y="397"/>
                    <a:pt x="79" y="406"/>
                  </a:cubicBezTo>
                  <a:cubicBezTo>
                    <a:pt x="52" y="440"/>
                    <a:pt x="52" y="433"/>
                    <a:pt x="36" y="417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38" name="Freeform 12"/>
            <p:cNvSpPr>
              <a:spLocks/>
            </p:cNvSpPr>
            <p:nvPr/>
          </p:nvSpPr>
          <p:spPr bwMode="auto">
            <a:xfrm>
              <a:off x="2073" y="993"/>
              <a:ext cx="305" cy="736"/>
            </a:xfrm>
            <a:custGeom>
              <a:avLst/>
              <a:gdLst>
                <a:gd name="T0" fmla="*/ 11 w 305"/>
                <a:gd name="T1" fmla="*/ 0 h 736"/>
                <a:gd name="T2" fmla="*/ 54 w 305"/>
                <a:gd name="T3" fmla="*/ 98 h 736"/>
                <a:gd name="T4" fmla="*/ 142 w 305"/>
                <a:gd name="T5" fmla="*/ 338 h 736"/>
                <a:gd name="T6" fmla="*/ 76 w 305"/>
                <a:gd name="T7" fmla="*/ 600 h 736"/>
                <a:gd name="T8" fmla="*/ 65 w 305"/>
                <a:gd name="T9" fmla="*/ 632 h 736"/>
                <a:gd name="T10" fmla="*/ 22 w 305"/>
                <a:gd name="T11" fmla="*/ 698 h 736"/>
                <a:gd name="T12" fmla="*/ 11 w 305"/>
                <a:gd name="T13" fmla="*/ 731 h 736"/>
                <a:gd name="T14" fmla="*/ 76 w 305"/>
                <a:gd name="T15" fmla="*/ 709 h 736"/>
                <a:gd name="T16" fmla="*/ 109 w 305"/>
                <a:gd name="T17" fmla="*/ 698 h 736"/>
                <a:gd name="T18" fmla="*/ 174 w 305"/>
                <a:gd name="T19" fmla="*/ 654 h 736"/>
                <a:gd name="T20" fmla="*/ 240 w 305"/>
                <a:gd name="T21" fmla="*/ 556 h 736"/>
                <a:gd name="T22" fmla="*/ 262 w 305"/>
                <a:gd name="T23" fmla="*/ 523 h 736"/>
                <a:gd name="T24" fmla="*/ 305 w 305"/>
                <a:gd name="T25" fmla="*/ 338 h 736"/>
                <a:gd name="T26" fmla="*/ 283 w 305"/>
                <a:gd name="T27" fmla="*/ 316 h 736"/>
                <a:gd name="T28" fmla="*/ 251 w 305"/>
                <a:gd name="T29" fmla="*/ 338 h 736"/>
                <a:gd name="T30" fmla="*/ 218 w 305"/>
                <a:gd name="T31" fmla="*/ 327 h 736"/>
                <a:gd name="T32" fmla="*/ 196 w 305"/>
                <a:gd name="T33" fmla="*/ 240 h 736"/>
                <a:gd name="T34" fmla="*/ 152 w 305"/>
                <a:gd name="T35" fmla="*/ 142 h 736"/>
                <a:gd name="T36" fmla="*/ 11 w 305"/>
                <a:gd name="T37" fmla="*/ 0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5" h="736">
                  <a:moveTo>
                    <a:pt x="11" y="0"/>
                  </a:moveTo>
                  <a:cubicBezTo>
                    <a:pt x="31" y="30"/>
                    <a:pt x="34" y="68"/>
                    <a:pt x="54" y="98"/>
                  </a:cubicBezTo>
                  <a:cubicBezTo>
                    <a:pt x="101" y="169"/>
                    <a:pt x="115" y="258"/>
                    <a:pt x="142" y="338"/>
                  </a:cubicBezTo>
                  <a:cubicBezTo>
                    <a:pt x="132" y="457"/>
                    <a:pt x="125" y="504"/>
                    <a:pt x="76" y="600"/>
                  </a:cubicBezTo>
                  <a:cubicBezTo>
                    <a:pt x="71" y="610"/>
                    <a:pt x="70" y="622"/>
                    <a:pt x="65" y="632"/>
                  </a:cubicBezTo>
                  <a:cubicBezTo>
                    <a:pt x="52" y="655"/>
                    <a:pt x="36" y="676"/>
                    <a:pt x="22" y="698"/>
                  </a:cubicBezTo>
                  <a:cubicBezTo>
                    <a:pt x="16" y="708"/>
                    <a:pt x="0" y="729"/>
                    <a:pt x="11" y="731"/>
                  </a:cubicBezTo>
                  <a:cubicBezTo>
                    <a:pt x="33" y="736"/>
                    <a:pt x="54" y="716"/>
                    <a:pt x="76" y="709"/>
                  </a:cubicBezTo>
                  <a:cubicBezTo>
                    <a:pt x="87" y="705"/>
                    <a:pt x="99" y="704"/>
                    <a:pt x="109" y="698"/>
                  </a:cubicBezTo>
                  <a:cubicBezTo>
                    <a:pt x="131" y="683"/>
                    <a:pt x="174" y="654"/>
                    <a:pt x="174" y="654"/>
                  </a:cubicBezTo>
                  <a:cubicBezTo>
                    <a:pt x="225" y="578"/>
                    <a:pt x="203" y="611"/>
                    <a:pt x="240" y="556"/>
                  </a:cubicBezTo>
                  <a:cubicBezTo>
                    <a:pt x="247" y="545"/>
                    <a:pt x="262" y="523"/>
                    <a:pt x="262" y="523"/>
                  </a:cubicBezTo>
                  <a:cubicBezTo>
                    <a:pt x="282" y="461"/>
                    <a:pt x="289" y="401"/>
                    <a:pt x="305" y="338"/>
                  </a:cubicBezTo>
                  <a:cubicBezTo>
                    <a:pt x="284" y="234"/>
                    <a:pt x="305" y="288"/>
                    <a:pt x="283" y="316"/>
                  </a:cubicBezTo>
                  <a:cubicBezTo>
                    <a:pt x="275" y="326"/>
                    <a:pt x="262" y="331"/>
                    <a:pt x="251" y="338"/>
                  </a:cubicBezTo>
                  <a:cubicBezTo>
                    <a:pt x="240" y="334"/>
                    <a:pt x="224" y="337"/>
                    <a:pt x="218" y="327"/>
                  </a:cubicBezTo>
                  <a:cubicBezTo>
                    <a:pt x="203" y="301"/>
                    <a:pt x="205" y="268"/>
                    <a:pt x="196" y="240"/>
                  </a:cubicBezTo>
                  <a:cubicBezTo>
                    <a:pt x="170" y="162"/>
                    <a:pt x="187" y="193"/>
                    <a:pt x="152" y="142"/>
                  </a:cubicBezTo>
                  <a:cubicBezTo>
                    <a:pt x="122" y="42"/>
                    <a:pt x="91" y="42"/>
                    <a:pt x="11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39" name="Freeform 13"/>
            <p:cNvSpPr>
              <a:spLocks/>
            </p:cNvSpPr>
            <p:nvPr/>
          </p:nvSpPr>
          <p:spPr bwMode="auto">
            <a:xfrm>
              <a:off x="3022" y="764"/>
              <a:ext cx="513" cy="852"/>
            </a:xfrm>
            <a:custGeom>
              <a:avLst/>
              <a:gdLst>
                <a:gd name="T0" fmla="*/ 185 w 513"/>
                <a:gd name="T1" fmla="*/ 0 h 852"/>
                <a:gd name="T2" fmla="*/ 142 w 513"/>
                <a:gd name="T3" fmla="*/ 251 h 852"/>
                <a:gd name="T4" fmla="*/ 109 w 513"/>
                <a:gd name="T5" fmla="*/ 360 h 852"/>
                <a:gd name="T6" fmla="*/ 65 w 513"/>
                <a:gd name="T7" fmla="*/ 469 h 852"/>
                <a:gd name="T8" fmla="*/ 0 w 513"/>
                <a:gd name="T9" fmla="*/ 491 h 852"/>
                <a:gd name="T10" fmla="*/ 87 w 513"/>
                <a:gd name="T11" fmla="*/ 567 h 852"/>
                <a:gd name="T12" fmla="*/ 185 w 513"/>
                <a:gd name="T13" fmla="*/ 687 h 852"/>
                <a:gd name="T14" fmla="*/ 240 w 513"/>
                <a:gd name="T15" fmla="*/ 741 h 852"/>
                <a:gd name="T16" fmla="*/ 262 w 513"/>
                <a:gd name="T17" fmla="*/ 774 h 852"/>
                <a:gd name="T18" fmla="*/ 327 w 513"/>
                <a:gd name="T19" fmla="*/ 807 h 852"/>
                <a:gd name="T20" fmla="*/ 360 w 513"/>
                <a:gd name="T21" fmla="*/ 829 h 852"/>
                <a:gd name="T22" fmla="*/ 393 w 513"/>
                <a:gd name="T23" fmla="*/ 840 h 852"/>
                <a:gd name="T24" fmla="*/ 360 w 513"/>
                <a:gd name="T25" fmla="*/ 818 h 852"/>
                <a:gd name="T26" fmla="*/ 327 w 513"/>
                <a:gd name="T27" fmla="*/ 752 h 852"/>
                <a:gd name="T28" fmla="*/ 262 w 513"/>
                <a:gd name="T29" fmla="*/ 709 h 852"/>
                <a:gd name="T30" fmla="*/ 185 w 513"/>
                <a:gd name="T31" fmla="*/ 545 h 852"/>
                <a:gd name="T32" fmla="*/ 207 w 513"/>
                <a:gd name="T33" fmla="*/ 425 h 852"/>
                <a:gd name="T34" fmla="*/ 414 w 513"/>
                <a:gd name="T35" fmla="*/ 261 h 852"/>
                <a:gd name="T36" fmla="*/ 436 w 513"/>
                <a:gd name="T37" fmla="*/ 229 h 852"/>
                <a:gd name="T38" fmla="*/ 469 w 513"/>
                <a:gd name="T39" fmla="*/ 207 h 852"/>
                <a:gd name="T40" fmla="*/ 513 w 513"/>
                <a:gd name="T41" fmla="*/ 141 h 852"/>
                <a:gd name="T42" fmla="*/ 480 w 513"/>
                <a:gd name="T43" fmla="*/ 131 h 852"/>
                <a:gd name="T44" fmla="*/ 458 w 513"/>
                <a:gd name="T45" fmla="*/ 163 h 852"/>
                <a:gd name="T46" fmla="*/ 294 w 513"/>
                <a:gd name="T47" fmla="*/ 261 h 852"/>
                <a:gd name="T48" fmla="*/ 240 w 513"/>
                <a:gd name="T49" fmla="*/ 251 h 852"/>
                <a:gd name="T50" fmla="*/ 218 w 513"/>
                <a:gd name="T51" fmla="*/ 185 h 852"/>
                <a:gd name="T52" fmla="*/ 185 w 513"/>
                <a:gd name="T53" fmla="*/ 0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13" h="852">
                  <a:moveTo>
                    <a:pt x="185" y="0"/>
                  </a:moveTo>
                  <a:cubicBezTo>
                    <a:pt x="157" y="80"/>
                    <a:pt x="157" y="168"/>
                    <a:pt x="142" y="251"/>
                  </a:cubicBezTo>
                  <a:cubicBezTo>
                    <a:pt x="135" y="287"/>
                    <a:pt x="119" y="324"/>
                    <a:pt x="109" y="360"/>
                  </a:cubicBezTo>
                  <a:cubicBezTo>
                    <a:pt x="101" y="389"/>
                    <a:pt x="94" y="450"/>
                    <a:pt x="65" y="469"/>
                  </a:cubicBezTo>
                  <a:cubicBezTo>
                    <a:pt x="46" y="481"/>
                    <a:pt x="0" y="491"/>
                    <a:pt x="0" y="491"/>
                  </a:cubicBezTo>
                  <a:cubicBezTo>
                    <a:pt x="37" y="514"/>
                    <a:pt x="51" y="543"/>
                    <a:pt x="87" y="567"/>
                  </a:cubicBezTo>
                  <a:cubicBezTo>
                    <a:pt x="105" y="622"/>
                    <a:pt x="137" y="654"/>
                    <a:pt x="185" y="687"/>
                  </a:cubicBezTo>
                  <a:cubicBezTo>
                    <a:pt x="244" y="776"/>
                    <a:pt x="166" y="669"/>
                    <a:pt x="240" y="741"/>
                  </a:cubicBezTo>
                  <a:cubicBezTo>
                    <a:pt x="249" y="750"/>
                    <a:pt x="253" y="765"/>
                    <a:pt x="262" y="774"/>
                  </a:cubicBezTo>
                  <a:cubicBezTo>
                    <a:pt x="293" y="806"/>
                    <a:pt x="291" y="789"/>
                    <a:pt x="327" y="807"/>
                  </a:cubicBezTo>
                  <a:cubicBezTo>
                    <a:pt x="339" y="813"/>
                    <a:pt x="348" y="823"/>
                    <a:pt x="360" y="829"/>
                  </a:cubicBezTo>
                  <a:cubicBezTo>
                    <a:pt x="370" y="834"/>
                    <a:pt x="393" y="852"/>
                    <a:pt x="393" y="840"/>
                  </a:cubicBezTo>
                  <a:cubicBezTo>
                    <a:pt x="393" y="827"/>
                    <a:pt x="371" y="825"/>
                    <a:pt x="360" y="818"/>
                  </a:cubicBezTo>
                  <a:cubicBezTo>
                    <a:pt x="352" y="794"/>
                    <a:pt x="347" y="770"/>
                    <a:pt x="327" y="752"/>
                  </a:cubicBezTo>
                  <a:cubicBezTo>
                    <a:pt x="307" y="735"/>
                    <a:pt x="262" y="709"/>
                    <a:pt x="262" y="709"/>
                  </a:cubicBezTo>
                  <a:cubicBezTo>
                    <a:pt x="243" y="651"/>
                    <a:pt x="204" y="603"/>
                    <a:pt x="185" y="545"/>
                  </a:cubicBezTo>
                  <a:cubicBezTo>
                    <a:pt x="187" y="527"/>
                    <a:pt x="191" y="454"/>
                    <a:pt x="207" y="425"/>
                  </a:cubicBezTo>
                  <a:cubicBezTo>
                    <a:pt x="251" y="347"/>
                    <a:pt x="330" y="290"/>
                    <a:pt x="414" y="261"/>
                  </a:cubicBezTo>
                  <a:cubicBezTo>
                    <a:pt x="421" y="250"/>
                    <a:pt x="427" y="238"/>
                    <a:pt x="436" y="229"/>
                  </a:cubicBezTo>
                  <a:cubicBezTo>
                    <a:pt x="445" y="220"/>
                    <a:pt x="460" y="217"/>
                    <a:pt x="469" y="207"/>
                  </a:cubicBezTo>
                  <a:cubicBezTo>
                    <a:pt x="486" y="187"/>
                    <a:pt x="513" y="141"/>
                    <a:pt x="513" y="141"/>
                  </a:cubicBezTo>
                  <a:cubicBezTo>
                    <a:pt x="502" y="138"/>
                    <a:pt x="491" y="127"/>
                    <a:pt x="480" y="131"/>
                  </a:cubicBezTo>
                  <a:cubicBezTo>
                    <a:pt x="468" y="136"/>
                    <a:pt x="468" y="154"/>
                    <a:pt x="458" y="163"/>
                  </a:cubicBezTo>
                  <a:cubicBezTo>
                    <a:pt x="414" y="202"/>
                    <a:pt x="351" y="244"/>
                    <a:pt x="294" y="261"/>
                  </a:cubicBezTo>
                  <a:cubicBezTo>
                    <a:pt x="276" y="258"/>
                    <a:pt x="253" y="264"/>
                    <a:pt x="240" y="251"/>
                  </a:cubicBezTo>
                  <a:cubicBezTo>
                    <a:pt x="224" y="235"/>
                    <a:pt x="225" y="207"/>
                    <a:pt x="218" y="185"/>
                  </a:cubicBezTo>
                  <a:cubicBezTo>
                    <a:pt x="196" y="118"/>
                    <a:pt x="185" y="74"/>
                    <a:pt x="185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40" name="Line 14"/>
            <p:cNvSpPr>
              <a:spLocks noChangeShapeType="1"/>
            </p:cNvSpPr>
            <p:nvPr/>
          </p:nvSpPr>
          <p:spPr bwMode="auto">
            <a:xfrm flipV="1">
              <a:off x="2352" y="1728"/>
              <a:ext cx="48" cy="28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41" name="Line 15"/>
            <p:cNvSpPr>
              <a:spLocks noChangeShapeType="1"/>
            </p:cNvSpPr>
            <p:nvPr/>
          </p:nvSpPr>
          <p:spPr bwMode="auto">
            <a:xfrm rot="20316501" flipV="1">
              <a:off x="2976" y="1632"/>
              <a:ext cx="48" cy="28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42" name="Line 16"/>
            <p:cNvSpPr>
              <a:spLocks noChangeShapeType="1"/>
            </p:cNvSpPr>
            <p:nvPr/>
          </p:nvSpPr>
          <p:spPr bwMode="auto">
            <a:xfrm>
              <a:off x="1728" y="720"/>
              <a:ext cx="144" cy="28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43" name="Line 17"/>
            <p:cNvSpPr>
              <a:spLocks noChangeShapeType="1"/>
            </p:cNvSpPr>
            <p:nvPr/>
          </p:nvSpPr>
          <p:spPr bwMode="auto">
            <a:xfrm flipH="1">
              <a:off x="3648" y="576"/>
              <a:ext cx="96" cy="24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</p:grpSp>
      <p:sp>
        <p:nvSpPr>
          <p:cNvPr id="44" name="Rectangle 43"/>
          <p:cNvSpPr/>
          <p:nvPr/>
        </p:nvSpPr>
        <p:spPr>
          <a:xfrm>
            <a:off x="299667" y="5531679"/>
            <a:ext cx="5083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https://www.youtube.com/watch?v=5tUWOF6wEnk</a:t>
            </a:r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/>
          </p:nvPr>
        </p:nvGraphicFramePr>
        <p:xfrm>
          <a:off x="6263988" y="148208"/>
          <a:ext cx="27736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the function of valves in the circulatory system?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46" name="Table 45"/>
          <p:cNvGraphicFramePr>
            <a:graphicFrameLocks noGrp="1"/>
          </p:cNvGraphicFramePr>
          <p:nvPr>
            <p:extLst/>
          </p:nvPr>
        </p:nvGraphicFramePr>
        <p:xfrm>
          <a:off x="9185672" y="148208"/>
          <a:ext cx="27736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the effect of contraction of the ventricles?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>
            <p:extLst/>
          </p:nvPr>
        </p:nvGraphicFramePr>
        <p:xfrm>
          <a:off x="9182692" y="1656129"/>
          <a:ext cx="2773677" cy="2651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Think, Pair, Share:</a:t>
                      </a:r>
                    </a:p>
                    <a:p>
                      <a:r>
                        <a:rPr lang="en-AU" baseline="0" dirty="0" smtClean="0"/>
                        <a:t>Consider this – how many times (on average) does a heart beat every day?</a:t>
                      </a:r>
                    </a:p>
                    <a:p>
                      <a:pPr marL="342900" indent="-342900">
                        <a:buAutoNum type="alphaLcParenR"/>
                      </a:pPr>
                      <a:r>
                        <a:rPr lang="en-AU" baseline="0" dirty="0" smtClean="0"/>
                        <a:t>4,320 beats</a:t>
                      </a:r>
                    </a:p>
                    <a:p>
                      <a:pPr marL="342900" indent="-342900">
                        <a:buAutoNum type="alphaLcParenR"/>
                      </a:pPr>
                      <a:r>
                        <a:rPr lang="en-AU" dirty="0" smtClean="0"/>
                        <a:t>103,680 beats</a:t>
                      </a:r>
                    </a:p>
                    <a:p>
                      <a:pPr marL="342900" indent="-342900">
                        <a:buAutoNum type="alphaLcParenR"/>
                      </a:pPr>
                      <a:r>
                        <a:rPr lang="en-AU" dirty="0" smtClean="0"/>
                        <a:t>37,843,200 beats</a:t>
                      </a:r>
                    </a:p>
                    <a:p>
                      <a:pPr marL="342900" indent="-342900">
                        <a:buAutoNum type="alphaLcParenR"/>
                      </a:pPr>
                      <a:r>
                        <a:rPr lang="en-AU" dirty="0" smtClean="0"/>
                        <a:t>2,838,240,000</a:t>
                      </a:r>
                      <a:r>
                        <a:rPr lang="en-AU" baseline="0" dirty="0" smtClean="0"/>
                        <a:t> beats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48" name="Table 47"/>
          <p:cNvGraphicFramePr>
            <a:graphicFrameLocks noGrp="1"/>
          </p:cNvGraphicFramePr>
          <p:nvPr>
            <p:extLst/>
          </p:nvPr>
        </p:nvGraphicFramePr>
        <p:xfrm>
          <a:off x="6100051" y="4221608"/>
          <a:ext cx="2773677" cy="23774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Fun Fact</a:t>
                      </a:r>
                      <a:endParaRPr lang="en-AU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With an average heart rate of 72 bpm:</a:t>
                      </a:r>
                    </a:p>
                    <a:p>
                      <a:r>
                        <a:rPr lang="en-AU" dirty="0" smtClean="0"/>
                        <a:t>4,320 beats</a:t>
                      </a:r>
                      <a:r>
                        <a:rPr lang="en-AU" baseline="0" dirty="0" smtClean="0"/>
                        <a:t> an hour</a:t>
                      </a:r>
                    </a:p>
                    <a:p>
                      <a:r>
                        <a:rPr lang="en-AU" baseline="0" dirty="0" smtClean="0"/>
                        <a:t>103,680 beats a day</a:t>
                      </a:r>
                    </a:p>
                    <a:p>
                      <a:r>
                        <a:rPr lang="en-AU" baseline="0" dirty="0" smtClean="0"/>
                        <a:t>37,843,200 beats a year</a:t>
                      </a:r>
                    </a:p>
                    <a:p>
                      <a:r>
                        <a:rPr lang="en-AU" baseline="0" dirty="0" smtClean="0"/>
                        <a:t>2,838,240,000 beats a lifetime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52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1701" y="87354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AU" b="1" dirty="0" smtClean="0"/>
              <a:t>Double Pump Syste</a:t>
            </a:r>
            <a:r>
              <a:rPr lang="en-AU" b="1" dirty="0"/>
              <a:t>m</a:t>
            </a:r>
            <a:endParaRPr lang="en-AU" b="1" dirty="0" smtClean="0"/>
          </a:p>
          <a:p>
            <a:r>
              <a:rPr lang="en-AU" dirty="0" smtClean="0"/>
              <a:t>The circulatory system is a double pump system.</a:t>
            </a:r>
          </a:p>
          <a:p>
            <a:r>
              <a:rPr lang="en-AU" dirty="0" smtClean="0">
                <a:ea typeface="ＭＳ Ｐゴシック" panose="020B0600070205080204" pitchFamily="34" charset="-128"/>
              </a:rPr>
              <a:t>It is called this because </a:t>
            </a:r>
            <a:r>
              <a:rPr lang="en-AU" dirty="0">
                <a:ea typeface="ＭＳ Ｐゴシック" panose="020B0600070205080204" pitchFamily="34" charset="-128"/>
              </a:rPr>
              <a:t>there are two </a:t>
            </a:r>
            <a:br>
              <a:rPr lang="en-AU" dirty="0">
                <a:ea typeface="ＭＳ Ｐゴシック" panose="020B0600070205080204" pitchFamily="34" charset="-128"/>
              </a:rPr>
            </a:br>
            <a:r>
              <a:rPr lang="en-AU" dirty="0">
                <a:ea typeface="ＭＳ Ｐゴシック" panose="020B0600070205080204" pitchFamily="34" charset="-128"/>
              </a:rPr>
              <a:t>separate circuits through which the blood flows.</a:t>
            </a:r>
          </a:p>
          <a:p>
            <a:r>
              <a:rPr lang="en-AU" dirty="0" smtClean="0"/>
              <a:t>The right side deals with </a:t>
            </a:r>
            <a:r>
              <a:rPr lang="en-AU" dirty="0" smtClean="0">
                <a:solidFill>
                  <a:srgbClr val="0070C0"/>
                </a:solidFill>
              </a:rPr>
              <a:t>deoxygenated</a:t>
            </a:r>
            <a:r>
              <a:rPr lang="en-AU" dirty="0" smtClean="0"/>
              <a:t> blood.</a:t>
            </a:r>
          </a:p>
          <a:p>
            <a:r>
              <a:rPr lang="en-AU" dirty="0" smtClean="0"/>
              <a:t>The left side deals with </a:t>
            </a:r>
            <a:r>
              <a:rPr lang="en-AU" dirty="0" smtClean="0">
                <a:solidFill>
                  <a:srgbClr val="FF0000"/>
                </a:solidFill>
              </a:rPr>
              <a:t>oxygenated</a:t>
            </a:r>
            <a:r>
              <a:rPr lang="en-AU" dirty="0" smtClean="0"/>
              <a:t> blood.</a:t>
            </a:r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8278577" y="1782763"/>
            <a:ext cx="3024187" cy="4394200"/>
            <a:chOff x="2173" y="1200"/>
            <a:chExt cx="1777" cy="2880"/>
          </a:xfrm>
        </p:grpSpPr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2557" y="1200"/>
              <a:ext cx="528" cy="384"/>
            </a:xfrm>
            <a:prstGeom prst="rect">
              <a:avLst/>
            </a:prstGeom>
            <a:solidFill>
              <a:srgbClr val="0000FF">
                <a:alpha val="50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085" y="1200"/>
              <a:ext cx="480" cy="384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3565" y="1440"/>
              <a:ext cx="28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2845" y="1296"/>
              <a:ext cx="447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eaLnBrk="0" hangingPunct="0"/>
              <a:r>
                <a:rPr lang="en-GB" sz="2100" dirty="0">
                  <a:solidFill>
                    <a:srgbClr val="000000"/>
                  </a:solidFill>
                  <a:latin typeface="Arial" panose="020B0604020202020204" pitchFamily="34" charset="0"/>
                </a:rPr>
                <a:t>Lungs</a:t>
              </a:r>
              <a:endParaRPr lang="en-GB" dirty="0">
                <a:latin typeface="Arial" panose="020B0604020202020204" pitchFamily="34" charset="0"/>
              </a:endParaRPr>
            </a:p>
          </p:txBody>
        </p:sp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2637" y="3760"/>
              <a:ext cx="960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GB" sz="2100" dirty="0">
                  <a:latin typeface="Arial" panose="020B0604020202020204" pitchFamily="34" charset="0"/>
                </a:rPr>
                <a:t>Body cells</a:t>
              </a:r>
              <a:endParaRPr lang="en-GB" dirty="0">
                <a:latin typeface="Arial" panose="020B0604020202020204" pitchFamily="34" charset="0"/>
              </a:endParaRPr>
            </a:p>
          </p:txBody>
        </p:sp>
        <p:sp>
          <p:nvSpPr>
            <p:cNvPr id="10" name="Line 10"/>
            <p:cNvSpPr>
              <a:spLocks noChangeShapeType="1"/>
            </p:cNvSpPr>
            <p:nvPr/>
          </p:nvSpPr>
          <p:spPr bwMode="auto">
            <a:xfrm rot="10800000" flipV="1">
              <a:off x="3949" y="2928"/>
              <a:ext cx="1" cy="52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11" name="Line 11"/>
            <p:cNvSpPr>
              <a:spLocks noChangeShapeType="1"/>
            </p:cNvSpPr>
            <p:nvPr/>
          </p:nvSpPr>
          <p:spPr bwMode="auto">
            <a:xfrm rot="10800000" flipV="1">
              <a:off x="3949" y="1584"/>
              <a:ext cx="1" cy="336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2557" y="3696"/>
              <a:ext cx="528" cy="384"/>
            </a:xfrm>
            <a:prstGeom prst="rect">
              <a:avLst/>
            </a:prstGeom>
            <a:solidFill>
              <a:srgbClr val="0000FF">
                <a:alpha val="50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3085" y="3696"/>
              <a:ext cx="480" cy="384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14" name="Line 14"/>
            <p:cNvSpPr>
              <a:spLocks noChangeShapeType="1"/>
            </p:cNvSpPr>
            <p:nvPr/>
          </p:nvSpPr>
          <p:spPr bwMode="auto">
            <a:xfrm flipH="1">
              <a:off x="2269" y="3984"/>
              <a:ext cx="2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15" name="Line 15"/>
            <p:cNvSpPr>
              <a:spLocks noChangeShapeType="1"/>
            </p:cNvSpPr>
            <p:nvPr/>
          </p:nvSpPr>
          <p:spPr bwMode="auto">
            <a:xfrm flipV="1">
              <a:off x="2269" y="2208"/>
              <a:ext cx="0" cy="177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16" name="Line 16"/>
            <p:cNvSpPr>
              <a:spLocks noChangeShapeType="1"/>
            </p:cNvSpPr>
            <p:nvPr/>
          </p:nvSpPr>
          <p:spPr bwMode="auto">
            <a:xfrm>
              <a:off x="2269" y="2208"/>
              <a:ext cx="52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17" name="Line 17"/>
            <p:cNvSpPr>
              <a:spLocks noChangeShapeType="1"/>
            </p:cNvSpPr>
            <p:nvPr/>
          </p:nvSpPr>
          <p:spPr bwMode="auto">
            <a:xfrm flipH="1">
              <a:off x="2317" y="3936"/>
              <a:ext cx="240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18" name="Line 18"/>
            <p:cNvSpPr>
              <a:spLocks noChangeShapeType="1"/>
            </p:cNvSpPr>
            <p:nvPr/>
          </p:nvSpPr>
          <p:spPr bwMode="auto">
            <a:xfrm flipV="1">
              <a:off x="2317" y="2256"/>
              <a:ext cx="0" cy="168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19" name="Line 19"/>
            <p:cNvSpPr>
              <a:spLocks noChangeShapeType="1"/>
            </p:cNvSpPr>
            <p:nvPr/>
          </p:nvSpPr>
          <p:spPr bwMode="auto">
            <a:xfrm>
              <a:off x="2317" y="2256"/>
              <a:ext cx="43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20" name="Line 20"/>
            <p:cNvSpPr>
              <a:spLocks noChangeShapeType="1"/>
            </p:cNvSpPr>
            <p:nvPr/>
          </p:nvSpPr>
          <p:spPr bwMode="auto">
            <a:xfrm flipH="1" flipV="1">
              <a:off x="2269" y="1440"/>
              <a:ext cx="0" cy="57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21" name="Line 21"/>
            <p:cNvSpPr>
              <a:spLocks noChangeShapeType="1"/>
            </p:cNvSpPr>
            <p:nvPr/>
          </p:nvSpPr>
          <p:spPr bwMode="auto">
            <a:xfrm>
              <a:off x="2269" y="1440"/>
              <a:ext cx="2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22" name="Line 22"/>
            <p:cNvSpPr>
              <a:spLocks noChangeShapeType="1"/>
            </p:cNvSpPr>
            <p:nvPr/>
          </p:nvSpPr>
          <p:spPr bwMode="auto">
            <a:xfrm>
              <a:off x="2317" y="1488"/>
              <a:ext cx="240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23" name="Line 23"/>
            <p:cNvSpPr>
              <a:spLocks noChangeShapeType="1"/>
            </p:cNvSpPr>
            <p:nvPr/>
          </p:nvSpPr>
          <p:spPr bwMode="auto">
            <a:xfrm>
              <a:off x="2317" y="1488"/>
              <a:ext cx="0" cy="48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2317" y="1968"/>
              <a:ext cx="657" cy="1"/>
            </a:xfrm>
            <a:custGeom>
              <a:avLst/>
              <a:gdLst>
                <a:gd name="T0" fmla="*/ 0 w 657"/>
                <a:gd name="T1" fmla="*/ 0 h 1"/>
                <a:gd name="T2" fmla="*/ 657 w 657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57" h="1">
                  <a:moveTo>
                    <a:pt x="0" y="0"/>
                  </a:moveTo>
                  <a:lnTo>
                    <a:pt x="657" y="0"/>
                  </a:lnTo>
                </a:path>
              </a:pathLst>
            </a:custGeom>
            <a:noFill/>
            <a:ln w="38100" cmpd="sng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25" name="Line 25"/>
            <p:cNvSpPr>
              <a:spLocks noChangeShapeType="1"/>
            </p:cNvSpPr>
            <p:nvPr/>
          </p:nvSpPr>
          <p:spPr bwMode="auto">
            <a:xfrm>
              <a:off x="3853" y="2304"/>
              <a:ext cx="0" cy="168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26" name="Line 26"/>
            <p:cNvSpPr>
              <a:spLocks noChangeShapeType="1"/>
            </p:cNvSpPr>
            <p:nvPr/>
          </p:nvSpPr>
          <p:spPr bwMode="auto">
            <a:xfrm flipH="1">
              <a:off x="3565" y="3984"/>
              <a:ext cx="28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27" name="Line 27"/>
            <p:cNvSpPr>
              <a:spLocks noChangeShapeType="1"/>
            </p:cNvSpPr>
            <p:nvPr/>
          </p:nvSpPr>
          <p:spPr bwMode="auto">
            <a:xfrm>
              <a:off x="3565" y="3936"/>
              <a:ext cx="24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28" name="Line 28"/>
            <p:cNvSpPr>
              <a:spLocks noChangeShapeType="1"/>
            </p:cNvSpPr>
            <p:nvPr/>
          </p:nvSpPr>
          <p:spPr bwMode="auto">
            <a:xfrm flipV="1">
              <a:off x="3805" y="2352"/>
              <a:ext cx="0" cy="158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29" name="Line 29"/>
            <p:cNvSpPr>
              <a:spLocks noChangeShapeType="1"/>
            </p:cNvSpPr>
            <p:nvPr/>
          </p:nvSpPr>
          <p:spPr bwMode="auto">
            <a:xfrm flipV="1">
              <a:off x="2173" y="3024"/>
              <a:ext cx="0" cy="52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2173" y="1536"/>
              <a:ext cx="0" cy="33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31" name="Line 31"/>
            <p:cNvSpPr>
              <a:spLocks noChangeShapeType="1"/>
            </p:cNvSpPr>
            <p:nvPr/>
          </p:nvSpPr>
          <p:spPr bwMode="auto">
            <a:xfrm>
              <a:off x="2797" y="2208"/>
              <a:ext cx="0" cy="297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3853" y="1440"/>
              <a:ext cx="0" cy="76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33" name="Line 33"/>
            <p:cNvSpPr>
              <a:spLocks noChangeShapeType="1"/>
            </p:cNvSpPr>
            <p:nvPr/>
          </p:nvSpPr>
          <p:spPr bwMode="auto">
            <a:xfrm flipH="1">
              <a:off x="3277" y="2208"/>
              <a:ext cx="57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>
              <a:off x="3229" y="2160"/>
              <a:ext cx="57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35" name="Line 35"/>
            <p:cNvSpPr>
              <a:spLocks noChangeShapeType="1"/>
            </p:cNvSpPr>
            <p:nvPr/>
          </p:nvSpPr>
          <p:spPr bwMode="auto">
            <a:xfrm flipV="1">
              <a:off x="3805" y="1488"/>
              <a:ext cx="0" cy="67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36" name="Line 36"/>
            <p:cNvSpPr>
              <a:spLocks noChangeShapeType="1"/>
            </p:cNvSpPr>
            <p:nvPr/>
          </p:nvSpPr>
          <p:spPr bwMode="auto">
            <a:xfrm flipH="1">
              <a:off x="3565" y="1488"/>
              <a:ext cx="24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2920" y="2016"/>
              <a:ext cx="1" cy="459"/>
            </a:xfrm>
            <a:custGeom>
              <a:avLst/>
              <a:gdLst>
                <a:gd name="T0" fmla="*/ 0 w 1"/>
                <a:gd name="T1" fmla="*/ 459 h 459"/>
                <a:gd name="T2" fmla="*/ 1 w 1"/>
                <a:gd name="T3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459">
                  <a:moveTo>
                    <a:pt x="0" y="459"/>
                  </a:moveTo>
                  <a:lnTo>
                    <a:pt x="1" y="0"/>
                  </a:lnTo>
                </a:path>
              </a:pathLst>
            </a:custGeom>
            <a:noFill/>
            <a:ln w="38100" cmpd="sng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 flipV="1">
              <a:off x="2974" y="1974"/>
              <a:ext cx="0" cy="48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39" name="Line 39"/>
            <p:cNvSpPr>
              <a:spLocks noChangeShapeType="1"/>
            </p:cNvSpPr>
            <p:nvPr/>
          </p:nvSpPr>
          <p:spPr bwMode="auto">
            <a:xfrm>
              <a:off x="3085" y="2304"/>
              <a:ext cx="76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40" name="Line 40"/>
            <p:cNvSpPr>
              <a:spLocks noChangeShapeType="1"/>
            </p:cNvSpPr>
            <p:nvPr/>
          </p:nvSpPr>
          <p:spPr bwMode="auto">
            <a:xfrm flipH="1">
              <a:off x="3133" y="2352"/>
              <a:ext cx="67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41" name="Line 41"/>
            <p:cNvSpPr>
              <a:spLocks noChangeShapeType="1"/>
            </p:cNvSpPr>
            <p:nvPr/>
          </p:nvSpPr>
          <p:spPr bwMode="auto">
            <a:xfrm>
              <a:off x="3085" y="2304"/>
              <a:ext cx="0" cy="14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3133" y="2352"/>
              <a:ext cx="0" cy="9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43" name="Line 43"/>
            <p:cNvSpPr>
              <a:spLocks noChangeShapeType="1"/>
            </p:cNvSpPr>
            <p:nvPr/>
          </p:nvSpPr>
          <p:spPr bwMode="auto">
            <a:xfrm>
              <a:off x="3229" y="2160"/>
              <a:ext cx="0" cy="14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44" name="Line 44"/>
            <p:cNvSpPr>
              <a:spLocks noChangeShapeType="1"/>
            </p:cNvSpPr>
            <p:nvPr/>
          </p:nvSpPr>
          <p:spPr bwMode="auto">
            <a:xfrm>
              <a:off x="3277" y="2208"/>
              <a:ext cx="0" cy="9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sp>
          <p:nvSpPr>
            <p:cNvPr id="45" name="Line 45"/>
            <p:cNvSpPr>
              <a:spLocks noChangeShapeType="1"/>
            </p:cNvSpPr>
            <p:nvPr/>
          </p:nvSpPr>
          <p:spPr bwMode="auto">
            <a:xfrm>
              <a:off x="3277" y="2352"/>
              <a:ext cx="0" cy="19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 dirty="0"/>
            </a:p>
          </p:txBody>
        </p:sp>
        <p:graphicFrame>
          <p:nvGraphicFramePr>
            <p:cNvPr id="46" name="Object 46"/>
            <p:cNvGraphicFramePr>
              <a:graphicFrameLocks noChangeAspect="1"/>
            </p:cNvGraphicFramePr>
            <p:nvPr/>
          </p:nvGraphicFramePr>
          <p:xfrm>
            <a:off x="2749" y="2400"/>
            <a:ext cx="537" cy="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name="Flash Movie" r:id="rId3" imgW="4509720" imgH="5880600" progId="Flash.Movie">
                    <p:embed/>
                  </p:oleObj>
                </mc:Choice>
                <mc:Fallback>
                  <p:oleObj name="Flash Movie" r:id="rId3" imgW="4509720" imgH="5880600" progId="Flash.Movi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9" y="2400"/>
                          <a:ext cx="537" cy="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" name="Line 47"/>
            <p:cNvSpPr>
              <a:spLocks noChangeShapeType="1"/>
            </p:cNvSpPr>
            <p:nvPr/>
          </p:nvSpPr>
          <p:spPr bwMode="auto">
            <a:xfrm>
              <a:off x="3229" y="2352"/>
              <a:ext cx="0" cy="17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2749" y="2256"/>
              <a:ext cx="1" cy="312"/>
            </a:xfrm>
            <a:custGeom>
              <a:avLst/>
              <a:gdLst>
                <a:gd name="T0" fmla="*/ 0 w 1"/>
                <a:gd name="T1" fmla="*/ 0 h 312"/>
                <a:gd name="T2" fmla="*/ 0 w 1"/>
                <a:gd name="T3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312">
                  <a:moveTo>
                    <a:pt x="0" y="0"/>
                  </a:moveTo>
                  <a:lnTo>
                    <a:pt x="0" y="312"/>
                  </a:lnTo>
                </a:path>
              </a:pathLst>
            </a:custGeom>
            <a:noFill/>
            <a:ln w="38100" cmpd="sng">
              <a:solidFill>
                <a:schemeClr val="accent2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49" name="Freeform 49"/>
            <p:cNvSpPr>
              <a:spLocks/>
            </p:cNvSpPr>
            <p:nvPr/>
          </p:nvSpPr>
          <p:spPr bwMode="auto">
            <a:xfrm>
              <a:off x="2269" y="2016"/>
              <a:ext cx="651" cy="1"/>
            </a:xfrm>
            <a:custGeom>
              <a:avLst/>
              <a:gdLst>
                <a:gd name="T0" fmla="*/ 0 w 651"/>
                <a:gd name="T1" fmla="*/ 0 h 1"/>
                <a:gd name="T2" fmla="*/ 651 w 65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51" h="1">
                  <a:moveTo>
                    <a:pt x="0" y="0"/>
                  </a:moveTo>
                  <a:lnTo>
                    <a:pt x="651" y="0"/>
                  </a:lnTo>
                </a:path>
              </a:pathLst>
            </a:custGeom>
            <a:noFill/>
            <a:ln w="38100" cmpd="sng">
              <a:solidFill>
                <a:schemeClr val="accent2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 dirty="0"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Development</a:t>
            </a:r>
            <a:endParaRPr lang="en-AU" sz="3200" dirty="0"/>
          </a:p>
        </p:txBody>
      </p:sp>
      <p:graphicFrame>
        <p:nvGraphicFramePr>
          <p:cNvPr id="51" name="Table 50"/>
          <p:cNvGraphicFramePr>
            <a:graphicFrameLocks noGrp="1"/>
          </p:cNvGraphicFramePr>
          <p:nvPr>
            <p:extLst/>
          </p:nvPr>
        </p:nvGraphicFramePr>
        <p:xfrm>
          <a:off x="6378869" y="136909"/>
          <a:ext cx="27736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Why is the circulatory system a double pump system?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52" name="Table 51"/>
          <p:cNvGraphicFramePr>
            <a:graphicFrameLocks noGrp="1"/>
          </p:cNvGraphicFramePr>
          <p:nvPr>
            <p:extLst/>
          </p:nvPr>
        </p:nvGraphicFramePr>
        <p:xfrm>
          <a:off x="9260713" y="159629"/>
          <a:ext cx="27736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91076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Explain the difference between the left and right sides of the ‘pump’.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803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4" r="-83822"/>
          <a:stretch/>
        </p:blipFill>
        <p:spPr>
          <a:xfrm>
            <a:off x="7421046" y="1550816"/>
            <a:ext cx="6927072" cy="532923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49" y="968019"/>
            <a:ext cx="10515600" cy="5676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Circulation in the Body</a:t>
            </a:r>
          </a:p>
          <a:p>
            <a:r>
              <a:rPr lang="en-AU" sz="3000" dirty="0" smtClean="0">
                <a:ea typeface="ＭＳ Ｐゴシック" panose="020B0600070205080204" pitchFamily="34" charset="-128"/>
              </a:rPr>
              <a:t>In </a:t>
            </a:r>
            <a:r>
              <a:rPr lang="en-AU" sz="3000" dirty="0">
                <a:ea typeface="ＭＳ Ｐゴシック" panose="020B0600070205080204" pitchFamily="34" charset="-128"/>
              </a:rPr>
              <a:t>one circuit, the blood flows from the heart </a:t>
            </a:r>
            <a:r>
              <a:rPr lang="en-AU" sz="3000" dirty="0" smtClean="0">
                <a:ea typeface="ＭＳ Ｐゴシック" panose="020B0600070205080204" pitchFamily="34" charset="-128"/>
              </a:rPr>
              <a:t/>
            </a:r>
            <a:br>
              <a:rPr lang="en-AU" sz="3000" dirty="0" smtClean="0">
                <a:ea typeface="ＭＳ Ｐゴシック" panose="020B0600070205080204" pitchFamily="34" charset="-128"/>
              </a:rPr>
            </a:br>
            <a:r>
              <a:rPr lang="en-AU" sz="3000" dirty="0" smtClean="0">
                <a:ea typeface="ＭＳ Ｐゴシック" panose="020B0600070205080204" pitchFamily="34" charset="-128"/>
              </a:rPr>
              <a:t>to </a:t>
            </a:r>
            <a:r>
              <a:rPr lang="en-AU" sz="3000" dirty="0">
                <a:ea typeface="ＭＳ Ｐゴシック" panose="020B0600070205080204" pitchFamily="34" charset="-128"/>
              </a:rPr>
              <a:t>the body and back to the heart. </a:t>
            </a:r>
            <a:endParaRPr lang="en-AU" sz="3000" dirty="0" smtClean="0">
              <a:ea typeface="ＭＳ Ｐゴシック" panose="020B0600070205080204" pitchFamily="34" charset="-128"/>
            </a:endParaRPr>
          </a:p>
          <a:p>
            <a:pPr lvl="1"/>
            <a:r>
              <a:rPr lang="en-AU" sz="2600" dirty="0" smtClean="0">
                <a:ea typeface="ＭＳ Ｐゴシック" panose="020B0600070205080204" pitchFamily="34" charset="-128"/>
              </a:rPr>
              <a:t>This </a:t>
            </a:r>
            <a:r>
              <a:rPr lang="en-AU" sz="2600" dirty="0">
                <a:ea typeface="ＭＳ Ｐゴシック" panose="020B0600070205080204" pitchFamily="34" charset="-128"/>
              </a:rPr>
              <a:t>circuit carries nutrients and oxygen to the </a:t>
            </a:r>
            <a:r>
              <a:rPr lang="en-AU" sz="2600" dirty="0" smtClean="0">
                <a:ea typeface="ＭＳ Ｐゴシック" panose="020B0600070205080204" pitchFamily="34" charset="-128"/>
              </a:rPr>
              <a:t>cells.</a:t>
            </a:r>
          </a:p>
          <a:p>
            <a:pPr lvl="1"/>
            <a:r>
              <a:rPr lang="en-AU" sz="2600" dirty="0" smtClean="0">
                <a:ea typeface="ＭＳ Ｐゴシック" panose="020B0600070205080204" pitchFamily="34" charset="-128"/>
              </a:rPr>
              <a:t>At </a:t>
            </a:r>
            <a:r>
              <a:rPr lang="en-AU" sz="2600" dirty="0">
                <a:ea typeface="ＭＳ Ｐゴシック" panose="020B0600070205080204" pitchFamily="34" charset="-128"/>
              </a:rPr>
              <a:t>the cells, it collects wastes, including carbon </a:t>
            </a:r>
            <a:r>
              <a:rPr lang="en-AU" sz="2600" dirty="0" smtClean="0">
                <a:ea typeface="ＭＳ Ｐゴシック" panose="020B0600070205080204" pitchFamily="34" charset="-128"/>
              </a:rPr>
              <a:t/>
            </a:r>
            <a:br>
              <a:rPr lang="en-AU" sz="2600" dirty="0" smtClean="0">
                <a:ea typeface="ＭＳ Ｐゴシック" panose="020B0600070205080204" pitchFamily="34" charset="-128"/>
              </a:rPr>
            </a:br>
            <a:r>
              <a:rPr lang="en-AU" sz="2600" dirty="0" smtClean="0">
                <a:ea typeface="ＭＳ Ｐゴシック" panose="020B0600070205080204" pitchFamily="34" charset="-128"/>
              </a:rPr>
              <a:t>dioxide</a:t>
            </a:r>
            <a:r>
              <a:rPr lang="en-AU" sz="2600" dirty="0">
                <a:ea typeface="ＭＳ Ｐゴシック" panose="020B0600070205080204" pitchFamily="34" charset="-128"/>
              </a:rPr>
              <a:t>. </a:t>
            </a:r>
          </a:p>
          <a:p>
            <a:r>
              <a:rPr lang="en-AU" sz="3000" dirty="0">
                <a:ea typeface="ＭＳ Ｐゴシック" panose="020B0600070205080204" pitchFamily="34" charset="-128"/>
              </a:rPr>
              <a:t>The other circuit goes from the heart to the </a:t>
            </a:r>
            <a:r>
              <a:rPr lang="en-AU" sz="3000" dirty="0" smtClean="0">
                <a:ea typeface="ＭＳ Ｐゴシック" panose="020B0600070205080204" pitchFamily="34" charset="-128"/>
              </a:rPr>
              <a:t/>
            </a:r>
            <a:br>
              <a:rPr lang="en-AU" sz="3000" dirty="0" smtClean="0">
                <a:ea typeface="ＭＳ Ｐゴシック" panose="020B0600070205080204" pitchFamily="34" charset="-128"/>
              </a:rPr>
            </a:br>
            <a:r>
              <a:rPr lang="en-AU" sz="3000" dirty="0" smtClean="0">
                <a:ea typeface="ＭＳ Ｐゴシック" panose="020B0600070205080204" pitchFamily="34" charset="-128"/>
              </a:rPr>
              <a:t>lungs.</a:t>
            </a:r>
          </a:p>
          <a:p>
            <a:pPr lvl="1"/>
            <a:r>
              <a:rPr lang="en-AU" sz="2600" dirty="0" smtClean="0">
                <a:ea typeface="ＭＳ Ｐゴシック" panose="020B0600070205080204" pitchFamily="34" charset="-128"/>
              </a:rPr>
              <a:t>In </a:t>
            </a:r>
            <a:r>
              <a:rPr lang="en-AU" sz="2600" dirty="0">
                <a:ea typeface="ＭＳ Ｐゴシック" panose="020B0600070205080204" pitchFamily="34" charset="-128"/>
              </a:rPr>
              <a:t>the lungs, carbon dioxide passes out of the </a:t>
            </a:r>
            <a:r>
              <a:rPr lang="en-AU" sz="2600" dirty="0" smtClean="0">
                <a:ea typeface="ＭＳ Ｐゴシック" panose="020B0600070205080204" pitchFamily="34" charset="-128"/>
              </a:rPr>
              <a:t/>
            </a:r>
            <a:br>
              <a:rPr lang="en-AU" sz="2600" dirty="0" smtClean="0">
                <a:ea typeface="ＭＳ Ｐゴシック" panose="020B0600070205080204" pitchFamily="34" charset="-128"/>
              </a:rPr>
            </a:br>
            <a:r>
              <a:rPr lang="en-AU" sz="2600" dirty="0" smtClean="0">
                <a:ea typeface="ＭＳ Ｐゴシック" panose="020B0600070205080204" pitchFamily="34" charset="-128"/>
              </a:rPr>
              <a:t>blood and oxygen </a:t>
            </a:r>
            <a:r>
              <a:rPr lang="en-AU" sz="2600" dirty="0">
                <a:ea typeface="ＭＳ Ｐゴシック" panose="020B0600070205080204" pitchFamily="34" charset="-128"/>
              </a:rPr>
              <a:t>passes into the blood. </a:t>
            </a:r>
            <a:endParaRPr lang="en-AU" sz="2600" dirty="0" smtClean="0">
              <a:ea typeface="ＭＳ Ｐゴシック" panose="020B0600070205080204" pitchFamily="34" charset="-128"/>
            </a:endParaRPr>
          </a:p>
          <a:p>
            <a:pPr lvl="1"/>
            <a:r>
              <a:rPr lang="en-AU" sz="2600" dirty="0" smtClean="0">
                <a:ea typeface="ＭＳ Ｐゴシック" panose="020B0600070205080204" pitchFamily="34" charset="-128"/>
              </a:rPr>
              <a:t>The </a:t>
            </a:r>
            <a:r>
              <a:rPr lang="en-AU" sz="2600" dirty="0">
                <a:ea typeface="ＭＳ Ｐゴシック" panose="020B0600070205080204" pitchFamily="34" charset="-128"/>
              </a:rPr>
              <a:t>blood rich in oxygen then returns to the </a:t>
            </a:r>
            <a:r>
              <a:rPr lang="en-AU" sz="2600" dirty="0" smtClean="0">
                <a:ea typeface="ＭＳ Ｐゴシック" panose="020B0600070205080204" pitchFamily="34" charset="-128"/>
              </a:rPr>
              <a:t>heart</a:t>
            </a:r>
            <a:br>
              <a:rPr lang="en-AU" sz="2600" dirty="0" smtClean="0">
                <a:ea typeface="ＭＳ Ｐゴシック" panose="020B0600070205080204" pitchFamily="34" charset="-128"/>
              </a:rPr>
            </a:br>
            <a:r>
              <a:rPr lang="en-AU" sz="2600" dirty="0" smtClean="0">
                <a:ea typeface="ＭＳ Ｐゴシック" panose="020B0600070205080204" pitchFamily="34" charset="-128"/>
              </a:rPr>
              <a:t>to be pumped </a:t>
            </a:r>
            <a:r>
              <a:rPr lang="en-AU" sz="2600" dirty="0">
                <a:ea typeface="ＭＳ Ｐゴシック" panose="020B0600070205080204" pitchFamily="34" charset="-128"/>
              </a:rPr>
              <a:t>around the body.</a:t>
            </a:r>
          </a:p>
          <a:p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Development</a:t>
            </a:r>
            <a:endParaRPr lang="en-AU" sz="32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9270769" y="190779"/>
          <a:ext cx="2773677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Think, Pair, Share:</a:t>
                      </a:r>
                    </a:p>
                    <a:p>
                      <a:r>
                        <a:rPr lang="en-AU" baseline="0" dirty="0" smtClean="0"/>
                        <a:t>Where does deoxygenated blood flow to after leaving the heart?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6225264" y="230063"/>
          <a:ext cx="27736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1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Explain the difference between the two pathways of blood  in the body.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140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955" y="1121963"/>
            <a:ext cx="7659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 smtClean="0"/>
              <a:t>Major Bones in the Human Body</a:t>
            </a:r>
          </a:p>
          <a:p>
            <a:r>
              <a:rPr lang="en-AU" sz="2700" smtClean="0"/>
              <a:t>  </a:t>
            </a:r>
            <a:endParaRPr lang="en-AU" sz="2700" b="1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203977"/>
              </p:ext>
            </p:extLst>
          </p:nvPr>
        </p:nvGraphicFramePr>
        <p:xfrm>
          <a:off x="289170" y="1844462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smtClean="0"/>
                        <a:t>Which three bones make up the human arm?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316805"/>
              </p:ext>
            </p:extLst>
          </p:nvPr>
        </p:nvGraphicFramePr>
        <p:xfrm>
          <a:off x="1594634" y="2997726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smtClean="0"/>
                        <a:t>Which bones protect the lungs and heart?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5" name="Table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489056"/>
              </p:ext>
            </p:extLst>
          </p:nvPr>
        </p:nvGraphicFramePr>
        <p:xfrm>
          <a:off x="3062847" y="4150990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organ does the skull protect?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5" name="Picture 2" descr="C:\Users\Janelle\Desktop\Pictures\SkeletonAnterio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54555" y="148208"/>
            <a:ext cx="3108924" cy="6419607"/>
          </a:xfrm>
          <a:prstGeom prst="rect">
            <a:avLst/>
          </a:prstGeom>
          <a:noFill/>
        </p:spPr>
      </p:pic>
      <p:grpSp>
        <p:nvGrpSpPr>
          <p:cNvPr id="40" name="Group 39"/>
          <p:cNvGrpSpPr/>
          <p:nvPr/>
        </p:nvGrpSpPr>
        <p:grpSpPr>
          <a:xfrm>
            <a:off x="9817199" y="148208"/>
            <a:ext cx="1750623" cy="400110"/>
            <a:chOff x="6588224" y="188640"/>
            <a:chExt cx="1750623" cy="400110"/>
          </a:xfrm>
        </p:grpSpPr>
        <p:sp>
          <p:nvSpPr>
            <p:cNvPr id="41" name="TextBox 40"/>
            <p:cNvSpPr txBox="1"/>
            <p:nvPr/>
          </p:nvSpPr>
          <p:spPr>
            <a:xfrm>
              <a:off x="7596336" y="188640"/>
              <a:ext cx="742511" cy="40011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Skull</a:t>
              </a:r>
              <a:endParaRPr lang="en-AU" sz="2000" dirty="0"/>
            </a:p>
          </p:txBody>
        </p:sp>
        <p:cxnSp>
          <p:nvCxnSpPr>
            <p:cNvPr id="42" name="Straight Connector 41"/>
            <p:cNvCxnSpPr>
              <a:endCxn id="41" idx="1"/>
            </p:cNvCxnSpPr>
            <p:nvPr/>
          </p:nvCxnSpPr>
          <p:spPr>
            <a:xfrm flipV="1">
              <a:off x="6588224" y="388695"/>
              <a:ext cx="1008112" cy="879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10105231" y="724272"/>
            <a:ext cx="1733626" cy="504056"/>
            <a:chOff x="6876256" y="764704"/>
            <a:chExt cx="1733626" cy="504056"/>
          </a:xfrm>
        </p:grpSpPr>
        <p:sp>
          <p:nvSpPr>
            <p:cNvPr id="44" name="TextBox 43"/>
            <p:cNvSpPr txBox="1"/>
            <p:nvPr/>
          </p:nvSpPr>
          <p:spPr>
            <a:xfrm>
              <a:off x="7524328" y="764704"/>
              <a:ext cx="1085554" cy="40011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Clavicle</a:t>
              </a:r>
              <a:endParaRPr lang="en-AU" sz="2000" dirty="0"/>
            </a:p>
          </p:txBody>
        </p:sp>
        <p:cxnSp>
          <p:nvCxnSpPr>
            <p:cNvPr id="45" name="Straight Connector 44"/>
            <p:cNvCxnSpPr>
              <a:endCxn id="44" idx="1"/>
            </p:cNvCxnSpPr>
            <p:nvPr/>
          </p:nvCxnSpPr>
          <p:spPr>
            <a:xfrm flipV="1">
              <a:off x="6876256" y="964759"/>
              <a:ext cx="648072" cy="3040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10321255" y="1732384"/>
            <a:ext cx="1801079" cy="400110"/>
            <a:chOff x="7092280" y="1772816"/>
            <a:chExt cx="1801079" cy="400110"/>
          </a:xfrm>
        </p:grpSpPr>
        <p:sp>
          <p:nvSpPr>
            <p:cNvPr id="47" name="TextBox 46"/>
            <p:cNvSpPr txBox="1"/>
            <p:nvPr/>
          </p:nvSpPr>
          <p:spPr>
            <a:xfrm>
              <a:off x="7668344" y="1772816"/>
              <a:ext cx="1225015" cy="40011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Humerus</a:t>
              </a:r>
              <a:endParaRPr lang="en-AU" sz="2000" dirty="0"/>
            </a:p>
          </p:txBody>
        </p:sp>
        <p:cxnSp>
          <p:nvCxnSpPr>
            <p:cNvPr id="48" name="Straight Connector 47"/>
            <p:cNvCxnSpPr>
              <a:endCxn id="47" idx="1"/>
            </p:cNvCxnSpPr>
            <p:nvPr/>
          </p:nvCxnSpPr>
          <p:spPr>
            <a:xfrm>
              <a:off x="7092280" y="1916832"/>
              <a:ext cx="576064" cy="560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10537279" y="2452464"/>
            <a:ext cx="1344605" cy="432048"/>
            <a:chOff x="7308304" y="2492896"/>
            <a:chExt cx="1344605" cy="432048"/>
          </a:xfrm>
        </p:grpSpPr>
        <p:sp>
          <p:nvSpPr>
            <p:cNvPr id="50" name="TextBox 49"/>
            <p:cNvSpPr txBox="1"/>
            <p:nvPr/>
          </p:nvSpPr>
          <p:spPr>
            <a:xfrm>
              <a:off x="7668344" y="2492896"/>
              <a:ext cx="984565" cy="40011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Radius</a:t>
              </a:r>
              <a:endParaRPr lang="en-AU" sz="2000" dirty="0"/>
            </a:p>
          </p:txBody>
        </p:sp>
        <p:cxnSp>
          <p:nvCxnSpPr>
            <p:cNvPr id="51" name="Straight Connector 50"/>
            <p:cNvCxnSpPr>
              <a:endCxn id="50" idx="1"/>
            </p:cNvCxnSpPr>
            <p:nvPr/>
          </p:nvCxnSpPr>
          <p:spPr>
            <a:xfrm flipV="1">
              <a:off x="7308304" y="2692951"/>
              <a:ext cx="360040" cy="2319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10465271" y="3100536"/>
            <a:ext cx="1361729" cy="400110"/>
            <a:chOff x="7236296" y="3140968"/>
            <a:chExt cx="1361729" cy="400110"/>
          </a:xfrm>
        </p:grpSpPr>
        <p:sp>
          <p:nvSpPr>
            <p:cNvPr id="53" name="TextBox 52"/>
            <p:cNvSpPr txBox="1"/>
            <p:nvPr/>
          </p:nvSpPr>
          <p:spPr>
            <a:xfrm>
              <a:off x="7884368" y="3140968"/>
              <a:ext cx="713657" cy="40011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Ulna</a:t>
              </a:r>
              <a:endParaRPr lang="en-AU" sz="2000" dirty="0"/>
            </a:p>
          </p:txBody>
        </p:sp>
        <p:cxnSp>
          <p:nvCxnSpPr>
            <p:cNvPr id="54" name="Straight Connector 53"/>
            <p:cNvCxnSpPr>
              <a:endCxn id="53" idx="1"/>
            </p:cNvCxnSpPr>
            <p:nvPr/>
          </p:nvCxnSpPr>
          <p:spPr>
            <a:xfrm>
              <a:off x="7236296" y="3212976"/>
              <a:ext cx="648072" cy="1280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7728967" y="1444352"/>
            <a:ext cx="1656184" cy="648072"/>
            <a:chOff x="4499992" y="1484784"/>
            <a:chExt cx="1656184" cy="648072"/>
          </a:xfrm>
        </p:grpSpPr>
        <p:sp>
          <p:nvSpPr>
            <p:cNvPr id="56" name="TextBox 55"/>
            <p:cNvSpPr txBox="1"/>
            <p:nvPr/>
          </p:nvSpPr>
          <p:spPr>
            <a:xfrm>
              <a:off x="4499992" y="1484784"/>
              <a:ext cx="699230" cy="40011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Ribs</a:t>
              </a:r>
              <a:endParaRPr lang="en-AU" sz="2000" dirty="0"/>
            </a:p>
          </p:txBody>
        </p:sp>
        <p:cxnSp>
          <p:nvCxnSpPr>
            <p:cNvPr id="57" name="Straight Connector 56"/>
            <p:cNvCxnSpPr>
              <a:endCxn id="56" idx="3"/>
            </p:cNvCxnSpPr>
            <p:nvPr/>
          </p:nvCxnSpPr>
          <p:spPr>
            <a:xfrm flipH="1" flipV="1">
              <a:off x="5199222" y="1684839"/>
              <a:ext cx="956954" cy="879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endCxn id="56" idx="3"/>
            </p:cNvCxnSpPr>
            <p:nvPr/>
          </p:nvCxnSpPr>
          <p:spPr>
            <a:xfrm flipH="1" flipV="1">
              <a:off x="5199222" y="1684839"/>
              <a:ext cx="884946" cy="4480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078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21496" y="930445"/>
          <a:ext cx="6211986" cy="2545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2119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4341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400" b="1" dirty="0" smtClean="0">
                          <a:latin typeface="+mn-lt"/>
                        </a:rPr>
                        <a:t>Describing the path of blood through the heart</a:t>
                      </a:r>
                      <a:endParaRPr lang="en-AU" sz="2400" b="1" dirty="0">
                        <a:latin typeface="+mn-lt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82236">
                <a:tc>
                  <a:txBody>
                    <a:bodyPr/>
                    <a:lstStyle/>
                    <a:p>
                      <a:pPr marL="0" indent="0">
                        <a:lnSpc>
                          <a:spcPct val="125000"/>
                        </a:lnSpc>
                        <a:buNone/>
                      </a:pPr>
                      <a:r>
                        <a:rPr lang="en-AU" sz="2000" dirty="0" smtClean="0">
                          <a:latin typeface="+mn-lt"/>
                        </a:rPr>
                        <a:t>1.</a:t>
                      </a:r>
                      <a:r>
                        <a:rPr lang="en-AU" sz="2000" baseline="0" dirty="0" smtClean="0">
                          <a:latin typeface="+mn-lt"/>
                        </a:rPr>
                        <a:t> Identify the starting point on the diagram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 smtClean="0">
                          <a:latin typeface="+mn-lt"/>
                        </a:rPr>
                        <a:t>2. State whether the blood is</a:t>
                      </a:r>
                      <a:r>
                        <a:rPr lang="en-AU" sz="2000" baseline="0" dirty="0" smtClean="0">
                          <a:latin typeface="+mn-lt"/>
                        </a:rPr>
                        <a:t> </a:t>
                      </a:r>
                      <a:r>
                        <a:rPr lang="en-AU" sz="2000" baseline="0" dirty="0" smtClean="0">
                          <a:solidFill>
                            <a:srgbClr val="FF0000"/>
                          </a:solidFill>
                          <a:latin typeface="+mn-lt"/>
                        </a:rPr>
                        <a:t>oxygenated</a:t>
                      </a:r>
                      <a:r>
                        <a:rPr lang="en-AU" sz="2000" baseline="0" dirty="0" smtClean="0">
                          <a:latin typeface="+mn-lt"/>
                        </a:rPr>
                        <a:t> (red) or </a:t>
                      </a:r>
                      <a:r>
                        <a:rPr lang="en-AU" sz="2000" baseline="0" dirty="0" smtClean="0">
                          <a:solidFill>
                            <a:srgbClr val="0070C0"/>
                          </a:solidFill>
                          <a:latin typeface="+mn-lt"/>
                        </a:rPr>
                        <a:t>deoxygenated</a:t>
                      </a:r>
                      <a:r>
                        <a:rPr lang="en-AU" sz="2000" baseline="0" dirty="0" smtClean="0">
                          <a:latin typeface="+mn-lt"/>
                        </a:rPr>
                        <a:t> (blue)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baseline="0" dirty="0" smtClean="0">
                          <a:latin typeface="+mn-lt"/>
                        </a:rPr>
                        <a:t>3. </a:t>
                      </a:r>
                      <a:r>
                        <a:rPr lang="en-AU" sz="2000" dirty="0" smtClean="0">
                          <a:latin typeface="+mn-lt"/>
                        </a:rPr>
                        <a:t>Follow the arrows through the different</a:t>
                      </a:r>
                      <a:r>
                        <a:rPr lang="en-AU" sz="2000" baseline="0" dirty="0" smtClean="0">
                          <a:latin typeface="+mn-lt"/>
                        </a:rPr>
                        <a:t> parts of the body</a:t>
                      </a:r>
                      <a:endParaRPr lang="en-AU" sz="2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21497" y="3644793"/>
            <a:ext cx="62119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Describe the path of blood from the lungs (3) to the heart.</a:t>
            </a:r>
          </a:p>
          <a:p>
            <a:endParaRPr lang="en-AU" sz="2800" dirty="0"/>
          </a:p>
          <a:p>
            <a:r>
              <a:rPr lang="en-AU" sz="2800" dirty="0" smtClean="0">
                <a:solidFill>
                  <a:srgbClr val="00B050"/>
                </a:solidFill>
              </a:rPr>
              <a:t>The oxygenated blood returns to the heart through the pulmonary vein.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6402095" y="75281"/>
            <a:ext cx="5729154" cy="6709792"/>
            <a:chOff x="6402095" y="75281"/>
            <a:chExt cx="5729154" cy="6709792"/>
          </a:xfrm>
        </p:grpSpPr>
        <p:grpSp>
          <p:nvGrpSpPr>
            <p:cNvPr id="6" name="Group 5"/>
            <p:cNvGrpSpPr/>
            <p:nvPr/>
          </p:nvGrpSpPr>
          <p:grpSpPr>
            <a:xfrm>
              <a:off x="6402095" y="75281"/>
              <a:ext cx="5729154" cy="6709792"/>
              <a:chOff x="6402095" y="75281"/>
              <a:chExt cx="5729154" cy="6709792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02095" y="75281"/>
                <a:ext cx="5729154" cy="6709792"/>
              </a:xfrm>
              <a:prstGeom prst="rect">
                <a:avLst/>
              </a:prstGeom>
            </p:spPr>
          </p:pic>
          <p:grpSp>
            <p:nvGrpSpPr>
              <p:cNvPr id="5" name="Group 4"/>
              <p:cNvGrpSpPr/>
              <p:nvPr/>
            </p:nvGrpSpPr>
            <p:grpSpPr>
              <a:xfrm>
                <a:off x="7758220" y="1033273"/>
                <a:ext cx="3158908" cy="4632789"/>
                <a:chOff x="7758220" y="1033273"/>
                <a:chExt cx="3158908" cy="4632789"/>
              </a:xfrm>
            </p:grpSpPr>
            <p:sp>
              <p:nvSpPr>
                <p:cNvPr id="11" name="Multiply 10"/>
                <p:cNvSpPr/>
                <p:nvPr/>
              </p:nvSpPr>
              <p:spPr>
                <a:xfrm>
                  <a:off x="8102467" y="1976416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12" name="Multiply 11"/>
                <p:cNvSpPr/>
                <p:nvPr/>
              </p:nvSpPr>
              <p:spPr>
                <a:xfrm>
                  <a:off x="8289504" y="4122108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13" name="Multiply 12"/>
                <p:cNvSpPr/>
                <p:nvPr/>
              </p:nvSpPr>
              <p:spPr>
                <a:xfrm>
                  <a:off x="8407267" y="2281216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14" name="Multiply 13"/>
                <p:cNvSpPr/>
                <p:nvPr/>
              </p:nvSpPr>
              <p:spPr>
                <a:xfrm>
                  <a:off x="8332297" y="5453590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15" name="Multiply 14"/>
                <p:cNvSpPr/>
                <p:nvPr/>
              </p:nvSpPr>
              <p:spPr>
                <a:xfrm>
                  <a:off x="8677430" y="3909636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16" name="Multiply 15"/>
                <p:cNvSpPr/>
                <p:nvPr/>
              </p:nvSpPr>
              <p:spPr>
                <a:xfrm>
                  <a:off x="9965904" y="2387452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17" name="Multiply 16"/>
                <p:cNvSpPr/>
                <p:nvPr/>
              </p:nvSpPr>
              <p:spPr>
                <a:xfrm>
                  <a:off x="8519334" y="2520474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18" name="Multiply 17"/>
                <p:cNvSpPr/>
                <p:nvPr/>
              </p:nvSpPr>
              <p:spPr>
                <a:xfrm>
                  <a:off x="9100323" y="2984360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19" name="Multiply 18"/>
                <p:cNvSpPr/>
                <p:nvPr/>
              </p:nvSpPr>
              <p:spPr>
                <a:xfrm>
                  <a:off x="9201139" y="4216263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20" name="Multiply 19"/>
                <p:cNvSpPr/>
                <p:nvPr/>
              </p:nvSpPr>
              <p:spPr>
                <a:xfrm>
                  <a:off x="10676902" y="2082652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21" name="Multiply 20"/>
                <p:cNvSpPr/>
                <p:nvPr/>
              </p:nvSpPr>
              <p:spPr>
                <a:xfrm>
                  <a:off x="8313748" y="4661941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22" name="Multiply 21"/>
                <p:cNvSpPr/>
                <p:nvPr/>
              </p:nvSpPr>
              <p:spPr>
                <a:xfrm>
                  <a:off x="8706371" y="3447331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23" name="Multiply 22"/>
                <p:cNvSpPr/>
                <p:nvPr/>
              </p:nvSpPr>
              <p:spPr>
                <a:xfrm>
                  <a:off x="8403756" y="1033273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24" name="Multiply 23"/>
                <p:cNvSpPr/>
                <p:nvPr/>
              </p:nvSpPr>
              <p:spPr>
                <a:xfrm>
                  <a:off x="7758220" y="2082652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25" name="Multiply 24"/>
                <p:cNvSpPr/>
                <p:nvPr/>
              </p:nvSpPr>
              <p:spPr>
                <a:xfrm>
                  <a:off x="10730091" y="2318043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</p:grpSp>
        </p:grpSp>
        <p:sp>
          <p:nvSpPr>
            <p:cNvPr id="27" name="Oval 26"/>
            <p:cNvSpPr/>
            <p:nvPr/>
          </p:nvSpPr>
          <p:spPr>
            <a:xfrm>
              <a:off x="10203042" y="1134605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10152941" y="1768390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9937573" y="2035035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10269947" y="2979456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9084133" y="2670142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32" name="Oval 31"/>
            <p:cNvSpPr/>
            <p:nvPr/>
          </p:nvSpPr>
          <p:spPr>
            <a:xfrm>
              <a:off x="8770948" y="2755775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33" name="Oval 32"/>
            <p:cNvSpPr/>
            <p:nvPr/>
          </p:nvSpPr>
          <p:spPr>
            <a:xfrm>
              <a:off x="8451113" y="2866915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8255245" y="3190528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35" name="Oval 34"/>
            <p:cNvSpPr/>
            <p:nvPr/>
          </p:nvSpPr>
          <p:spPr>
            <a:xfrm>
              <a:off x="8078979" y="3374607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9511132" y="3194868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37" name="Oval 36"/>
            <p:cNvSpPr/>
            <p:nvPr/>
          </p:nvSpPr>
          <p:spPr>
            <a:xfrm>
              <a:off x="10296697" y="3391761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10618399" y="3604233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39" name="Oval 38"/>
            <p:cNvSpPr/>
            <p:nvPr/>
          </p:nvSpPr>
          <p:spPr>
            <a:xfrm>
              <a:off x="10263993" y="4261467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40" name="Oval 39"/>
            <p:cNvSpPr/>
            <p:nvPr/>
          </p:nvSpPr>
          <p:spPr>
            <a:xfrm>
              <a:off x="10269947" y="3960302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10251674" y="5398020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42" name="Oval 41"/>
            <p:cNvSpPr/>
            <p:nvPr/>
          </p:nvSpPr>
          <p:spPr>
            <a:xfrm>
              <a:off x="9506599" y="3798496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311756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21496" y="930445"/>
          <a:ext cx="6211986" cy="2545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2119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4341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400" b="1" dirty="0" smtClean="0">
                          <a:latin typeface="+mn-lt"/>
                        </a:rPr>
                        <a:t>Describing the path of blood through the heart</a:t>
                      </a:r>
                      <a:endParaRPr lang="en-AU" sz="2400" b="1" dirty="0">
                        <a:latin typeface="+mn-lt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82236">
                <a:tc>
                  <a:txBody>
                    <a:bodyPr/>
                    <a:lstStyle/>
                    <a:p>
                      <a:pPr marL="0" indent="0">
                        <a:lnSpc>
                          <a:spcPct val="125000"/>
                        </a:lnSpc>
                        <a:buNone/>
                      </a:pPr>
                      <a:r>
                        <a:rPr lang="en-AU" sz="2000" dirty="0" smtClean="0">
                          <a:latin typeface="+mn-lt"/>
                        </a:rPr>
                        <a:t>1.</a:t>
                      </a:r>
                      <a:r>
                        <a:rPr lang="en-AU" sz="2000" baseline="0" dirty="0" smtClean="0">
                          <a:latin typeface="+mn-lt"/>
                        </a:rPr>
                        <a:t> Identify the starting point on the diagram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 smtClean="0">
                          <a:latin typeface="+mn-lt"/>
                        </a:rPr>
                        <a:t>2. State whether the blood is</a:t>
                      </a:r>
                      <a:r>
                        <a:rPr lang="en-AU" sz="2000" baseline="0" dirty="0" smtClean="0">
                          <a:latin typeface="+mn-lt"/>
                        </a:rPr>
                        <a:t> </a:t>
                      </a:r>
                      <a:r>
                        <a:rPr lang="en-AU" sz="2000" baseline="0" dirty="0" smtClean="0">
                          <a:solidFill>
                            <a:srgbClr val="FF0000"/>
                          </a:solidFill>
                          <a:latin typeface="+mn-lt"/>
                        </a:rPr>
                        <a:t>oxygenated</a:t>
                      </a:r>
                      <a:r>
                        <a:rPr lang="en-AU" sz="2000" baseline="0" dirty="0" smtClean="0">
                          <a:latin typeface="+mn-lt"/>
                        </a:rPr>
                        <a:t> (red) or </a:t>
                      </a:r>
                      <a:r>
                        <a:rPr lang="en-AU" sz="2000" baseline="0" dirty="0" smtClean="0">
                          <a:solidFill>
                            <a:srgbClr val="0070C0"/>
                          </a:solidFill>
                          <a:latin typeface="+mn-lt"/>
                        </a:rPr>
                        <a:t>deoxygenated</a:t>
                      </a:r>
                      <a:r>
                        <a:rPr lang="en-AU" sz="2000" baseline="0" dirty="0" smtClean="0">
                          <a:latin typeface="+mn-lt"/>
                        </a:rPr>
                        <a:t> (blue)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baseline="0" dirty="0" smtClean="0">
                          <a:latin typeface="+mn-lt"/>
                        </a:rPr>
                        <a:t>3. </a:t>
                      </a:r>
                      <a:r>
                        <a:rPr lang="en-AU" sz="2000" dirty="0" smtClean="0">
                          <a:latin typeface="+mn-lt"/>
                        </a:rPr>
                        <a:t>Follow the arrows through the different</a:t>
                      </a:r>
                      <a:r>
                        <a:rPr lang="en-AU" sz="2000" baseline="0" dirty="0" smtClean="0">
                          <a:latin typeface="+mn-lt"/>
                        </a:rPr>
                        <a:t> parts of the body</a:t>
                      </a:r>
                      <a:endParaRPr lang="en-AU" sz="2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21497" y="3644793"/>
            <a:ext cx="62119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Describe the path of blood from the head and forelimbs(7) to the heart.</a:t>
            </a:r>
          </a:p>
          <a:p>
            <a:endParaRPr lang="en-AU" sz="2800" dirty="0"/>
          </a:p>
          <a:p>
            <a:r>
              <a:rPr lang="en-AU" sz="2800" dirty="0" smtClean="0">
                <a:solidFill>
                  <a:srgbClr val="00B050"/>
                </a:solidFill>
              </a:rPr>
              <a:t>The deoxygenated blood returns to the heart through the vena cava.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402095" y="75281"/>
            <a:ext cx="5729154" cy="6709792"/>
            <a:chOff x="6402095" y="75281"/>
            <a:chExt cx="5729154" cy="6709792"/>
          </a:xfrm>
        </p:grpSpPr>
        <p:grpSp>
          <p:nvGrpSpPr>
            <p:cNvPr id="10" name="Group 9"/>
            <p:cNvGrpSpPr/>
            <p:nvPr/>
          </p:nvGrpSpPr>
          <p:grpSpPr>
            <a:xfrm>
              <a:off x="6402095" y="75281"/>
              <a:ext cx="5729154" cy="6709792"/>
              <a:chOff x="6402095" y="75281"/>
              <a:chExt cx="5729154" cy="6709792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02095" y="75281"/>
                <a:ext cx="5729154" cy="6709792"/>
              </a:xfrm>
              <a:prstGeom prst="rect">
                <a:avLst/>
              </a:prstGeom>
            </p:spPr>
          </p:pic>
          <p:grpSp>
            <p:nvGrpSpPr>
              <p:cNvPr id="28" name="Group 27"/>
              <p:cNvGrpSpPr/>
              <p:nvPr/>
            </p:nvGrpSpPr>
            <p:grpSpPr>
              <a:xfrm>
                <a:off x="7758220" y="1033273"/>
                <a:ext cx="3158908" cy="4632789"/>
                <a:chOff x="7758220" y="1033273"/>
                <a:chExt cx="3158908" cy="4632789"/>
              </a:xfrm>
            </p:grpSpPr>
            <p:sp>
              <p:nvSpPr>
                <p:cNvPr id="29" name="Multiply 28"/>
                <p:cNvSpPr/>
                <p:nvPr/>
              </p:nvSpPr>
              <p:spPr>
                <a:xfrm>
                  <a:off x="8102467" y="1976416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0" name="Multiply 29"/>
                <p:cNvSpPr/>
                <p:nvPr/>
              </p:nvSpPr>
              <p:spPr>
                <a:xfrm>
                  <a:off x="8289504" y="4122108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1" name="Multiply 30"/>
                <p:cNvSpPr/>
                <p:nvPr/>
              </p:nvSpPr>
              <p:spPr>
                <a:xfrm>
                  <a:off x="8407267" y="2281216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2" name="Multiply 31"/>
                <p:cNvSpPr/>
                <p:nvPr/>
              </p:nvSpPr>
              <p:spPr>
                <a:xfrm>
                  <a:off x="8332297" y="5453590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3" name="Multiply 32"/>
                <p:cNvSpPr/>
                <p:nvPr/>
              </p:nvSpPr>
              <p:spPr>
                <a:xfrm>
                  <a:off x="8677430" y="3909636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4" name="Multiply 33"/>
                <p:cNvSpPr/>
                <p:nvPr/>
              </p:nvSpPr>
              <p:spPr>
                <a:xfrm>
                  <a:off x="9965904" y="2387452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5" name="Multiply 34"/>
                <p:cNvSpPr/>
                <p:nvPr/>
              </p:nvSpPr>
              <p:spPr>
                <a:xfrm>
                  <a:off x="8519334" y="2520474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6" name="Multiply 35"/>
                <p:cNvSpPr/>
                <p:nvPr/>
              </p:nvSpPr>
              <p:spPr>
                <a:xfrm>
                  <a:off x="9100323" y="2984360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7" name="Multiply 36"/>
                <p:cNvSpPr/>
                <p:nvPr/>
              </p:nvSpPr>
              <p:spPr>
                <a:xfrm>
                  <a:off x="9201139" y="4216263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8" name="Multiply 37"/>
                <p:cNvSpPr/>
                <p:nvPr/>
              </p:nvSpPr>
              <p:spPr>
                <a:xfrm>
                  <a:off x="10676902" y="2082652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9" name="Multiply 38"/>
                <p:cNvSpPr/>
                <p:nvPr/>
              </p:nvSpPr>
              <p:spPr>
                <a:xfrm>
                  <a:off x="8313748" y="4661941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40" name="Multiply 39"/>
                <p:cNvSpPr/>
                <p:nvPr/>
              </p:nvSpPr>
              <p:spPr>
                <a:xfrm>
                  <a:off x="8706371" y="3447331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41" name="Multiply 40"/>
                <p:cNvSpPr/>
                <p:nvPr/>
              </p:nvSpPr>
              <p:spPr>
                <a:xfrm>
                  <a:off x="8403756" y="1033273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42" name="Multiply 41"/>
                <p:cNvSpPr/>
                <p:nvPr/>
              </p:nvSpPr>
              <p:spPr>
                <a:xfrm>
                  <a:off x="7758220" y="2082652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43" name="Multiply 42"/>
                <p:cNvSpPr/>
                <p:nvPr/>
              </p:nvSpPr>
              <p:spPr>
                <a:xfrm>
                  <a:off x="10730091" y="2318043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</p:grpSp>
        </p:grpSp>
        <p:sp>
          <p:nvSpPr>
            <p:cNvPr id="11" name="Oval 10"/>
            <p:cNvSpPr/>
            <p:nvPr/>
          </p:nvSpPr>
          <p:spPr>
            <a:xfrm>
              <a:off x="10203042" y="1134605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10152941" y="1768390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9937573" y="2035035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10269947" y="2979456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9084133" y="2670142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8770948" y="2755775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8451113" y="2866915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8255245" y="3190528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8078979" y="3374607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9511132" y="3194868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10296697" y="3391761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10618399" y="3604233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10263993" y="4261467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10269947" y="3960302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10251674" y="5398020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9506599" y="3798496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190795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21496" y="930445"/>
          <a:ext cx="6211986" cy="2545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2119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4341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400" b="1" dirty="0" smtClean="0">
                          <a:latin typeface="+mn-lt"/>
                        </a:rPr>
                        <a:t>Describing the path of blood through the heart</a:t>
                      </a:r>
                      <a:endParaRPr lang="en-AU" sz="2400" b="1" dirty="0">
                        <a:latin typeface="+mn-lt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82236">
                <a:tc>
                  <a:txBody>
                    <a:bodyPr/>
                    <a:lstStyle/>
                    <a:p>
                      <a:pPr marL="0" indent="0">
                        <a:lnSpc>
                          <a:spcPct val="125000"/>
                        </a:lnSpc>
                        <a:buNone/>
                      </a:pPr>
                      <a:r>
                        <a:rPr lang="en-AU" sz="2000" dirty="0" smtClean="0">
                          <a:latin typeface="+mn-lt"/>
                        </a:rPr>
                        <a:t>1.</a:t>
                      </a:r>
                      <a:r>
                        <a:rPr lang="en-AU" sz="2000" baseline="0" dirty="0" smtClean="0">
                          <a:latin typeface="+mn-lt"/>
                        </a:rPr>
                        <a:t> Identify the starting point on the diagram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 smtClean="0">
                          <a:latin typeface="+mn-lt"/>
                        </a:rPr>
                        <a:t>2. State whether the blood is</a:t>
                      </a:r>
                      <a:r>
                        <a:rPr lang="en-AU" sz="2000" baseline="0" dirty="0" smtClean="0">
                          <a:latin typeface="+mn-lt"/>
                        </a:rPr>
                        <a:t> </a:t>
                      </a:r>
                      <a:r>
                        <a:rPr lang="en-AU" sz="2000" baseline="0" dirty="0" smtClean="0">
                          <a:solidFill>
                            <a:srgbClr val="FF0000"/>
                          </a:solidFill>
                          <a:latin typeface="+mn-lt"/>
                        </a:rPr>
                        <a:t>oxygenated</a:t>
                      </a:r>
                      <a:r>
                        <a:rPr lang="en-AU" sz="2000" baseline="0" dirty="0" smtClean="0">
                          <a:latin typeface="+mn-lt"/>
                        </a:rPr>
                        <a:t> (red) or </a:t>
                      </a:r>
                      <a:r>
                        <a:rPr lang="en-AU" sz="2000" baseline="0" dirty="0" smtClean="0">
                          <a:solidFill>
                            <a:srgbClr val="0070C0"/>
                          </a:solidFill>
                          <a:latin typeface="+mn-lt"/>
                        </a:rPr>
                        <a:t>deoxygenated</a:t>
                      </a:r>
                      <a:r>
                        <a:rPr lang="en-AU" sz="2000" baseline="0" dirty="0" smtClean="0">
                          <a:latin typeface="+mn-lt"/>
                        </a:rPr>
                        <a:t> (blue)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baseline="0" dirty="0" smtClean="0">
                          <a:latin typeface="+mn-lt"/>
                        </a:rPr>
                        <a:t>3. </a:t>
                      </a:r>
                      <a:r>
                        <a:rPr lang="en-AU" sz="2000" dirty="0" smtClean="0">
                          <a:latin typeface="+mn-lt"/>
                        </a:rPr>
                        <a:t>Follow the arrows through the different</a:t>
                      </a:r>
                      <a:r>
                        <a:rPr lang="en-AU" sz="2000" baseline="0" dirty="0" smtClean="0">
                          <a:latin typeface="+mn-lt"/>
                        </a:rPr>
                        <a:t> parts of the body</a:t>
                      </a:r>
                      <a:endParaRPr lang="en-AU" sz="2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21497" y="3644793"/>
            <a:ext cx="643272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Describe the path of blood from the right atrium (11) to the lungs (3).</a:t>
            </a:r>
          </a:p>
          <a:p>
            <a:endParaRPr lang="en-AU" sz="2800" dirty="0" smtClean="0"/>
          </a:p>
          <a:p>
            <a:r>
              <a:rPr lang="en-AU" sz="2800" dirty="0" smtClean="0">
                <a:solidFill>
                  <a:srgbClr val="00B050"/>
                </a:solidFill>
              </a:rPr>
              <a:t>The deoxygenated blood from the right atrium goes to the right ventricle, then goes through the pulmonary artery to the right and left lung.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402095" y="75281"/>
            <a:ext cx="5729154" cy="6709792"/>
            <a:chOff x="6402095" y="75281"/>
            <a:chExt cx="5729154" cy="6709792"/>
          </a:xfrm>
        </p:grpSpPr>
        <p:grpSp>
          <p:nvGrpSpPr>
            <p:cNvPr id="10" name="Group 9"/>
            <p:cNvGrpSpPr/>
            <p:nvPr/>
          </p:nvGrpSpPr>
          <p:grpSpPr>
            <a:xfrm>
              <a:off x="6402095" y="75281"/>
              <a:ext cx="5729154" cy="6709792"/>
              <a:chOff x="6402095" y="75281"/>
              <a:chExt cx="5729154" cy="6709792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02095" y="75281"/>
                <a:ext cx="5729154" cy="6709792"/>
              </a:xfrm>
              <a:prstGeom prst="rect">
                <a:avLst/>
              </a:prstGeom>
            </p:spPr>
          </p:pic>
          <p:grpSp>
            <p:nvGrpSpPr>
              <p:cNvPr id="28" name="Group 27"/>
              <p:cNvGrpSpPr/>
              <p:nvPr/>
            </p:nvGrpSpPr>
            <p:grpSpPr>
              <a:xfrm>
                <a:off x="7758220" y="1033273"/>
                <a:ext cx="3158908" cy="4632789"/>
                <a:chOff x="7758220" y="1033273"/>
                <a:chExt cx="3158908" cy="4632789"/>
              </a:xfrm>
            </p:grpSpPr>
            <p:sp>
              <p:nvSpPr>
                <p:cNvPr id="29" name="Multiply 28"/>
                <p:cNvSpPr/>
                <p:nvPr/>
              </p:nvSpPr>
              <p:spPr>
                <a:xfrm>
                  <a:off x="8102467" y="1976416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0" name="Multiply 29"/>
                <p:cNvSpPr/>
                <p:nvPr/>
              </p:nvSpPr>
              <p:spPr>
                <a:xfrm>
                  <a:off x="8289504" y="4122108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1" name="Multiply 30"/>
                <p:cNvSpPr/>
                <p:nvPr/>
              </p:nvSpPr>
              <p:spPr>
                <a:xfrm>
                  <a:off x="8407267" y="2281216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2" name="Multiply 31"/>
                <p:cNvSpPr/>
                <p:nvPr/>
              </p:nvSpPr>
              <p:spPr>
                <a:xfrm>
                  <a:off x="8332297" y="5453590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3" name="Multiply 32"/>
                <p:cNvSpPr/>
                <p:nvPr/>
              </p:nvSpPr>
              <p:spPr>
                <a:xfrm>
                  <a:off x="8677430" y="3909636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4" name="Multiply 33"/>
                <p:cNvSpPr/>
                <p:nvPr/>
              </p:nvSpPr>
              <p:spPr>
                <a:xfrm>
                  <a:off x="9965904" y="2387452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5" name="Multiply 34"/>
                <p:cNvSpPr/>
                <p:nvPr/>
              </p:nvSpPr>
              <p:spPr>
                <a:xfrm>
                  <a:off x="8519334" y="2520474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6" name="Multiply 35"/>
                <p:cNvSpPr/>
                <p:nvPr/>
              </p:nvSpPr>
              <p:spPr>
                <a:xfrm>
                  <a:off x="9100323" y="2984360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7" name="Multiply 36"/>
                <p:cNvSpPr/>
                <p:nvPr/>
              </p:nvSpPr>
              <p:spPr>
                <a:xfrm>
                  <a:off x="9201139" y="4216263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8" name="Multiply 37"/>
                <p:cNvSpPr/>
                <p:nvPr/>
              </p:nvSpPr>
              <p:spPr>
                <a:xfrm>
                  <a:off x="10676902" y="2082652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9" name="Multiply 38"/>
                <p:cNvSpPr/>
                <p:nvPr/>
              </p:nvSpPr>
              <p:spPr>
                <a:xfrm>
                  <a:off x="8313748" y="4661941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40" name="Multiply 39"/>
                <p:cNvSpPr/>
                <p:nvPr/>
              </p:nvSpPr>
              <p:spPr>
                <a:xfrm>
                  <a:off x="8706371" y="3447331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41" name="Multiply 40"/>
                <p:cNvSpPr/>
                <p:nvPr/>
              </p:nvSpPr>
              <p:spPr>
                <a:xfrm>
                  <a:off x="8403756" y="1033273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42" name="Multiply 41"/>
                <p:cNvSpPr/>
                <p:nvPr/>
              </p:nvSpPr>
              <p:spPr>
                <a:xfrm>
                  <a:off x="7758220" y="2082652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43" name="Multiply 42"/>
                <p:cNvSpPr/>
                <p:nvPr/>
              </p:nvSpPr>
              <p:spPr>
                <a:xfrm>
                  <a:off x="10730091" y="2318043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</p:grpSp>
        </p:grpSp>
        <p:sp>
          <p:nvSpPr>
            <p:cNvPr id="11" name="Oval 10"/>
            <p:cNvSpPr/>
            <p:nvPr/>
          </p:nvSpPr>
          <p:spPr>
            <a:xfrm>
              <a:off x="10203042" y="1134605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10152941" y="1768390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9937573" y="2035035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10269947" y="2979456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9084133" y="2670142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8770948" y="2755775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8451113" y="2866915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8255245" y="3190528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8078979" y="3374607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9511132" y="3194868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10296697" y="3391761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10618399" y="3604233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10263993" y="4261467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10269947" y="3960302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10251674" y="5398020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9506599" y="3798496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343099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21496" y="930445"/>
          <a:ext cx="6211986" cy="2545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2119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4341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400" b="1" dirty="0" smtClean="0">
                          <a:latin typeface="+mn-lt"/>
                        </a:rPr>
                        <a:t>Describing the path of blood through the heart</a:t>
                      </a:r>
                      <a:endParaRPr lang="en-AU" sz="2400" b="1" dirty="0">
                        <a:latin typeface="+mn-lt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82236">
                <a:tc>
                  <a:txBody>
                    <a:bodyPr/>
                    <a:lstStyle/>
                    <a:p>
                      <a:pPr marL="0" indent="0">
                        <a:lnSpc>
                          <a:spcPct val="125000"/>
                        </a:lnSpc>
                        <a:buNone/>
                      </a:pPr>
                      <a:r>
                        <a:rPr lang="en-AU" sz="2000" dirty="0" smtClean="0">
                          <a:latin typeface="+mn-lt"/>
                        </a:rPr>
                        <a:t>1.</a:t>
                      </a:r>
                      <a:r>
                        <a:rPr lang="en-AU" sz="2000" baseline="0" dirty="0" smtClean="0">
                          <a:latin typeface="+mn-lt"/>
                        </a:rPr>
                        <a:t> Identify the starting point on the diagram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 smtClean="0">
                          <a:latin typeface="+mn-lt"/>
                        </a:rPr>
                        <a:t>2. State whether the blood is</a:t>
                      </a:r>
                      <a:r>
                        <a:rPr lang="en-AU" sz="2000" baseline="0" dirty="0" smtClean="0">
                          <a:latin typeface="+mn-lt"/>
                        </a:rPr>
                        <a:t> </a:t>
                      </a:r>
                      <a:r>
                        <a:rPr lang="en-AU" sz="2000" baseline="0" dirty="0" smtClean="0">
                          <a:solidFill>
                            <a:srgbClr val="FF0000"/>
                          </a:solidFill>
                          <a:latin typeface="+mn-lt"/>
                        </a:rPr>
                        <a:t>oxygenated</a:t>
                      </a:r>
                      <a:r>
                        <a:rPr lang="en-AU" sz="2000" baseline="0" dirty="0" smtClean="0">
                          <a:latin typeface="+mn-lt"/>
                        </a:rPr>
                        <a:t> (red) or </a:t>
                      </a:r>
                      <a:r>
                        <a:rPr lang="en-AU" sz="2000" baseline="0" dirty="0" smtClean="0">
                          <a:solidFill>
                            <a:srgbClr val="0070C0"/>
                          </a:solidFill>
                          <a:latin typeface="+mn-lt"/>
                        </a:rPr>
                        <a:t>deoxygenated</a:t>
                      </a:r>
                      <a:r>
                        <a:rPr lang="en-AU" sz="2000" baseline="0" dirty="0" smtClean="0">
                          <a:latin typeface="+mn-lt"/>
                        </a:rPr>
                        <a:t> (blue)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baseline="0" dirty="0" smtClean="0">
                          <a:latin typeface="+mn-lt"/>
                        </a:rPr>
                        <a:t>3. </a:t>
                      </a:r>
                      <a:r>
                        <a:rPr lang="en-AU" sz="2000" dirty="0" smtClean="0">
                          <a:latin typeface="+mn-lt"/>
                        </a:rPr>
                        <a:t>Follow the arrows through the different</a:t>
                      </a:r>
                      <a:r>
                        <a:rPr lang="en-AU" sz="2000" baseline="0" dirty="0" smtClean="0">
                          <a:latin typeface="+mn-lt"/>
                        </a:rPr>
                        <a:t> parts of the body</a:t>
                      </a:r>
                      <a:endParaRPr lang="en-AU" sz="2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21497" y="3644793"/>
            <a:ext cx="652478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Describe the path of blood from the left atrium (4) to the abdominal organs and hind limbs (8).</a:t>
            </a:r>
          </a:p>
          <a:p>
            <a:r>
              <a:rPr lang="en-AU" sz="2800" dirty="0" smtClean="0">
                <a:solidFill>
                  <a:srgbClr val="00B050"/>
                </a:solidFill>
              </a:rPr>
              <a:t>The oxygenated blood from the left atrium goes to the left ventricle, then goes through the aorta to the abdominal organs and hind limbs.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402095" y="75281"/>
            <a:ext cx="5729154" cy="6709792"/>
            <a:chOff x="6402095" y="75281"/>
            <a:chExt cx="5729154" cy="6709792"/>
          </a:xfrm>
        </p:grpSpPr>
        <p:grpSp>
          <p:nvGrpSpPr>
            <p:cNvPr id="10" name="Group 9"/>
            <p:cNvGrpSpPr/>
            <p:nvPr/>
          </p:nvGrpSpPr>
          <p:grpSpPr>
            <a:xfrm>
              <a:off x="6402095" y="75281"/>
              <a:ext cx="5729154" cy="6709792"/>
              <a:chOff x="6402095" y="75281"/>
              <a:chExt cx="5729154" cy="6709792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02095" y="75281"/>
                <a:ext cx="5729154" cy="6709792"/>
              </a:xfrm>
              <a:prstGeom prst="rect">
                <a:avLst/>
              </a:prstGeom>
            </p:spPr>
          </p:pic>
          <p:grpSp>
            <p:nvGrpSpPr>
              <p:cNvPr id="28" name="Group 27"/>
              <p:cNvGrpSpPr/>
              <p:nvPr/>
            </p:nvGrpSpPr>
            <p:grpSpPr>
              <a:xfrm>
                <a:off x="7758220" y="1033273"/>
                <a:ext cx="3158908" cy="4632789"/>
                <a:chOff x="7758220" y="1033273"/>
                <a:chExt cx="3158908" cy="4632789"/>
              </a:xfrm>
            </p:grpSpPr>
            <p:sp>
              <p:nvSpPr>
                <p:cNvPr id="29" name="Multiply 28"/>
                <p:cNvSpPr/>
                <p:nvPr/>
              </p:nvSpPr>
              <p:spPr>
                <a:xfrm>
                  <a:off x="8102467" y="1976416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0" name="Multiply 29"/>
                <p:cNvSpPr/>
                <p:nvPr/>
              </p:nvSpPr>
              <p:spPr>
                <a:xfrm>
                  <a:off x="8289504" y="4122108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1" name="Multiply 30"/>
                <p:cNvSpPr/>
                <p:nvPr/>
              </p:nvSpPr>
              <p:spPr>
                <a:xfrm>
                  <a:off x="8407267" y="2281216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2" name="Multiply 31"/>
                <p:cNvSpPr/>
                <p:nvPr/>
              </p:nvSpPr>
              <p:spPr>
                <a:xfrm>
                  <a:off x="8332297" y="5453590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3" name="Multiply 32"/>
                <p:cNvSpPr/>
                <p:nvPr/>
              </p:nvSpPr>
              <p:spPr>
                <a:xfrm>
                  <a:off x="8677430" y="3909636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4" name="Multiply 33"/>
                <p:cNvSpPr/>
                <p:nvPr/>
              </p:nvSpPr>
              <p:spPr>
                <a:xfrm>
                  <a:off x="9965904" y="2387452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5" name="Multiply 34"/>
                <p:cNvSpPr/>
                <p:nvPr/>
              </p:nvSpPr>
              <p:spPr>
                <a:xfrm>
                  <a:off x="8519334" y="2520474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6" name="Multiply 35"/>
                <p:cNvSpPr/>
                <p:nvPr/>
              </p:nvSpPr>
              <p:spPr>
                <a:xfrm>
                  <a:off x="9100323" y="2984360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7" name="Multiply 36"/>
                <p:cNvSpPr/>
                <p:nvPr/>
              </p:nvSpPr>
              <p:spPr>
                <a:xfrm>
                  <a:off x="9201139" y="4216263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8" name="Multiply 37"/>
                <p:cNvSpPr/>
                <p:nvPr/>
              </p:nvSpPr>
              <p:spPr>
                <a:xfrm>
                  <a:off x="10676902" y="2082652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9" name="Multiply 38"/>
                <p:cNvSpPr/>
                <p:nvPr/>
              </p:nvSpPr>
              <p:spPr>
                <a:xfrm>
                  <a:off x="8313748" y="4661941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40" name="Multiply 39"/>
                <p:cNvSpPr/>
                <p:nvPr/>
              </p:nvSpPr>
              <p:spPr>
                <a:xfrm>
                  <a:off x="8706371" y="3447331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41" name="Multiply 40"/>
                <p:cNvSpPr/>
                <p:nvPr/>
              </p:nvSpPr>
              <p:spPr>
                <a:xfrm>
                  <a:off x="8403756" y="1033273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42" name="Multiply 41"/>
                <p:cNvSpPr/>
                <p:nvPr/>
              </p:nvSpPr>
              <p:spPr>
                <a:xfrm>
                  <a:off x="7758220" y="2082652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43" name="Multiply 42"/>
                <p:cNvSpPr/>
                <p:nvPr/>
              </p:nvSpPr>
              <p:spPr>
                <a:xfrm>
                  <a:off x="10730091" y="2318043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</p:grpSp>
        </p:grpSp>
        <p:sp>
          <p:nvSpPr>
            <p:cNvPr id="11" name="Oval 10"/>
            <p:cNvSpPr/>
            <p:nvPr/>
          </p:nvSpPr>
          <p:spPr>
            <a:xfrm>
              <a:off x="10203042" y="1134605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10152941" y="1768390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9937573" y="2035035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10269947" y="2979456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9084133" y="2670142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8770948" y="2755775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8451113" y="2866915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8255245" y="3190528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8078979" y="3374607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9511132" y="3194868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10296697" y="3391761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10618399" y="3604233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10263993" y="4261467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10269947" y="3960302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10251674" y="5398020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9506599" y="3798496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240588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21496" y="930445"/>
          <a:ext cx="6211986" cy="2545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2119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4341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400" b="1" dirty="0" smtClean="0">
                          <a:latin typeface="+mn-lt"/>
                        </a:rPr>
                        <a:t>Describing the path of blood through the heart</a:t>
                      </a:r>
                      <a:endParaRPr lang="en-AU" sz="2400" b="1" dirty="0">
                        <a:latin typeface="+mn-lt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82236">
                <a:tc>
                  <a:txBody>
                    <a:bodyPr/>
                    <a:lstStyle/>
                    <a:p>
                      <a:pPr marL="0" indent="0">
                        <a:lnSpc>
                          <a:spcPct val="125000"/>
                        </a:lnSpc>
                        <a:buNone/>
                      </a:pPr>
                      <a:r>
                        <a:rPr lang="en-AU" sz="2000" dirty="0" smtClean="0">
                          <a:latin typeface="+mn-lt"/>
                        </a:rPr>
                        <a:t>1.</a:t>
                      </a:r>
                      <a:r>
                        <a:rPr lang="en-AU" sz="2000" baseline="0" dirty="0" smtClean="0">
                          <a:latin typeface="+mn-lt"/>
                        </a:rPr>
                        <a:t> Identify the starting point on the diagram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 smtClean="0">
                          <a:latin typeface="+mn-lt"/>
                        </a:rPr>
                        <a:t>2. State whether the blood is</a:t>
                      </a:r>
                      <a:r>
                        <a:rPr lang="en-AU" sz="2000" baseline="0" dirty="0" smtClean="0">
                          <a:latin typeface="+mn-lt"/>
                        </a:rPr>
                        <a:t> </a:t>
                      </a:r>
                      <a:r>
                        <a:rPr lang="en-AU" sz="2000" baseline="0" dirty="0" smtClean="0">
                          <a:solidFill>
                            <a:srgbClr val="FF0000"/>
                          </a:solidFill>
                          <a:latin typeface="+mn-lt"/>
                        </a:rPr>
                        <a:t>oxygenated</a:t>
                      </a:r>
                      <a:r>
                        <a:rPr lang="en-AU" sz="2000" baseline="0" dirty="0" smtClean="0">
                          <a:latin typeface="+mn-lt"/>
                        </a:rPr>
                        <a:t> (red) or </a:t>
                      </a:r>
                      <a:r>
                        <a:rPr lang="en-AU" sz="2000" baseline="0" dirty="0" smtClean="0">
                          <a:solidFill>
                            <a:srgbClr val="0070C0"/>
                          </a:solidFill>
                          <a:latin typeface="+mn-lt"/>
                        </a:rPr>
                        <a:t>deoxygenated</a:t>
                      </a:r>
                      <a:r>
                        <a:rPr lang="en-AU" sz="2000" baseline="0" dirty="0" smtClean="0">
                          <a:latin typeface="+mn-lt"/>
                        </a:rPr>
                        <a:t> (blue)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baseline="0" dirty="0" smtClean="0">
                          <a:latin typeface="+mn-lt"/>
                        </a:rPr>
                        <a:t>3. </a:t>
                      </a:r>
                      <a:r>
                        <a:rPr lang="en-AU" sz="2000" dirty="0" smtClean="0">
                          <a:latin typeface="+mn-lt"/>
                        </a:rPr>
                        <a:t>Follow the arrows through the different</a:t>
                      </a:r>
                      <a:r>
                        <a:rPr lang="en-AU" sz="2000" baseline="0" dirty="0" smtClean="0">
                          <a:latin typeface="+mn-lt"/>
                        </a:rPr>
                        <a:t> parts of the body</a:t>
                      </a:r>
                      <a:endParaRPr lang="en-AU" sz="2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21497" y="3644793"/>
            <a:ext cx="643272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Describe the path of blood from the abdominal organs(8) to the lungs (3).</a:t>
            </a:r>
          </a:p>
          <a:p>
            <a:r>
              <a:rPr lang="en-AU" sz="2800" dirty="0" smtClean="0">
                <a:solidFill>
                  <a:srgbClr val="00B050"/>
                </a:solidFill>
              </a:rPr>
              <a:t>The deoxygenated blood from the abdominal organs goes through the vena cava to the right atrium, then the right ventricle.  It then goes through the pulmonary artery to the lungs.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402095" y="75281"/>
            <a:ext cx="5729154" cy="6709792"/>
            <a:chOff x="6402095" y="75281"/>
            <a:chExt cx="5729154" cy="6709792"/>
          </a:xfrm>
        </p:grpSpPr>
        <p:grpSp>
          <p:nvGrpSpPr>
            <p:cNvPr id="10" name="Group 9"/>
            <p:cNvGrpSpPr/>
            <p:nvPr/>
          </p:nvGrpSpPr>
          <p:grpSpPr>
            <a:xfrm>
              <a:off x="6402095" y="75281"/>
              <a:ext cx="5729154" cy="6709792"/>
              <a:chOff x="6402095" y="75281"/>
              <a:chExt cx="5729154" cy="6709792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02095" y="75281"/>
                <a:ext cx="5729154" cy="6709792"/>
              </a:xfrm>
              <a:prstGeom prst="rect">
                <a:avLst/>
              </a:prstGeom>
            </p:spPr>
          </p:pic>
          <p:grpSp>
            <p:nvGrpSpPr>
              <p:cNvPr id="28" name="Group 27"/>
              <p:cNvGrpSpPr/>
              <p:nvPr/>
            </p:nvGrpSpPr>
            <p:grpSpPr>
              <a:xfrm>
                <a:off x="7758220" y="1033273"/>
                <a:ext cx="3158908" cy="4632789"/>
                <a:chOff x="7758220" y="1033273"/>
                <a:chExt cx="3158908" cy="4632789"/>
              </a:xfrm>
            </p:grpSpPr>
            <p:sp>
              <p:nvSpPr>
                <p:cNvPr id="29" name="Multiply 28"/>
                <p:cNvSpPr/>
                <p:nvPr/>
              </p:nvSpPr>
              <p:spPr>
                <a:xfrm>
                  <a:off x="8102467" y="1976416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0" name="Multiply 29"/>
                <p:cNvSpPr/>
                <p:nvPr/>
              </p:nvSpPr>
              <p:spPr>
                <a:xfrm>
                  <a:off x="8289504" y="4122108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1" name="Multiply 30"/>
                <p:cNvSpPr/>
                <p:nvPr/>
              </p:nvSpPr>
              <p:spPr>
                <a:xfrm>
                  <a:off x="8407267" y="2281216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2" name="Multiply 31"/>
                <p:cNvSpPr/>
                <p:nvPr/>
              </p:nvSpPr>
              <p:spPr>
                <a:xfrm>
                  <a:off x="8332297" y="5453590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3" name="Multiply 32"/>
                <p:cNvSpPr/>
                <p:nvPr/>
              </p:nvSpPr>
              <p:spPr>
                <a:xfrm>
                  <a:off x="8677430" y="3909636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4" name="Multiply 33"/>
                <p:cNvSpPr/>
                <p:nvPr/>
              </p:nvSpPr>
              <p:spPr>
                <a:xfrm>
                  <a:off x="9965904" y="2387452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5" name="Multiply 34"/>
                <p:cNvSpPr/>
                <p:nvPr/>
              </p:nvSpPr>
              <p:spPr>
                <a:xfrm>
                  <a:off x="8519334" y="2520474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6" name="Multiply 35"/>
                <p:cNvSpPr/>
                <p:nvPr/>
              </p:nvSpPr>
              <p:spPr>
                <a:xfrm>
                  <a:off x="9100323" y="2984360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7" name="Multiply 36"/>
                <p:cNvSpPr/>
                <p:nvPr/>
              </p:nvSpPr>
              <p:spPr>
                <a:xfrm>
                  <a:off x="9201139" y="4216263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8" name="Multiply 37"/>
                <p:cNvSpPr/>
                <p:nvPr/>
              </p:nvSpPr>
              <p:spPr>
                <a:xfrm>
                  <a:off x="10676902" y="2082652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39" name="Multiply 38"/>
                <p:cNvSpPr/>
                <p:nvPr/>
              </p:nvSpPr>
              <p:spPr>
                <a:xfrm>
                  <a:off x="8313748" y="4661941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40" name="Multiply 39"/>
                <p:cNvSpPr/>
                <p:nvPr/>
              </p:nvSpPr>
              <p:spPr>
                <a:xfrm>
                  <a:off x="8706371" y="3447331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41" name="Multiply 40"/>
                <p:cNvSpPr/>
                <p:nvPr/>
              </p:nvSpPr>
              <p:spPr>
                <a:xfrm>
                  <a:off x="8403756" y="1033273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42" name="Multiply 41"/>
                <p:cNvSpPr/>
                <p:nvPr/>
              </p:nvSpPr>
              <p:spPr>
                <a:xfrm>
                  <a:off x="7758220" y="2082652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43" name="Multiply 42"/>
                <p:cNvSpPr/>
                <p:nvPr/>
              </p:nvSpPr>
              <p:spPr>
                <a:xfrm>
                  <a:off x="10730091" y="2318043"/>
                  <a:ext cx="187037" cy="212472"/>
                </a:xfrm>
                <a:prstGeom prst="mathMultiply">
                  <a:avLst>
                    <a:gd name="adj1" fmla="val 5556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</p:grpSp>
        </p:grpSp>
        <p:sp>
          <p:nvSpPr>
            <p:cNvPr id="11" name="Oval 10"/>
            <p:cNvSpPr/>
            <p:nvPr/>
          </p:nvSpPr>
          <p:spPr>
            <a:xfrm>
              <a:off x="10203042" y="1134605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10152941" y="1768390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9937573" y="2035035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10269947" y="2979456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9084133" y="2670142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8770948" y="2755775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8451113" y="2866915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8255245" y="3190528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8078979" y="3374607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9511132" y="3194868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10296697" y="3391761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10618399" y="3604233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10263993" y="4261467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10269947" y="3960302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10251674" y="5398020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9506599" y="3798496"/>
              <a:ext cx="117006" cy="11114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331273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955" y="1121963"/>
            <a:ext cx="623335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 smtClean="0"/>
              <a:t>The Excretory 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/>
              <a:t>Our bodies produce a number of substances that need to be removed to avoid damage to our </a:t>
            </a:r>
            <a:r>
              <a:rPr lang="en-AU" sz="2700" dirty="0" smtClean="0"/>
              <a:t>bodies.</a:t>
            </a:r>
            <a:endParaRPr lang="en-AU" sz="27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Organs in the excretory system are responsible for removing wastes from the body.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These organs include the kidneys, liver, lungs and skin.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7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9238607" y="148208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1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</a:t>
                      </a:r>
                      <a:r>
                        <a:rPr lang="en-AU" baseline="0" dirty="0" smtClean="0"/>
                        <a:t> the function of the excretory system?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/>
          </p:nvPr>
        </p:nvGraphicFramePr>
        <p:xfrm>
          <a:off x="9263338" y="1250319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Name two excretory organs.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5" name="Table 64"/>
          <p:cNvGraphicFramePr>
            <a:graphicFrameLocks noGrp="1"/>
          </p:cNvGraphicFramePr>
          <p:nvPr>
            <p:extLst/>
          </p:nvPr>
        </p:nvGraphicFramePr>
        <p:xfrm>
          <a:off x="9282694" y="2411291"/>
          <a:ext cx="2773677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 excretion?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26" name="Picture 2" descr="Image result for excretory sys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137" y="2364385"/>
            <a:ext cx="2978773" cy="337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9333498" y="5698323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Vocabulary</a:t>
                      </a:r>
                      <a:endParaRPr lang="en-AU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800" dirty="0" smtClean="0"/>
                        <a:t>Excretion  - the process of getting rid of wastes.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70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955" y="1121963"/>
            <a:ext cx="723105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 smtClean="0"/>
              <a:t>Role of Water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Water is important in controlling wastes.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It can dilute harmful substances, which reduces their impact on the body.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It also helps move substances quickly through the body.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It is essential in regulating body temperature.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4292796" y="163040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does water play a part</a:t>
                      </a:r>
                      <a:r>
                        <a:rPr lang="en-AU" baseline="0" dirty="0" smtClean="0"/>
                        <a:t> in excretion?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006" y="1779283"/>
            <a:ext cx="4463811" cy="2343501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484C61B7-105A-48FA-B494-9F5EA684CF4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244977" y="5384657"/>
          <a:ext cx="2712782" cy="1285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127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="1" dirty="0" smtClean="0"/>
                        <a:t>dilute </a:t>
                      </a:r>
                      <a:r>
                        <a:rPr lang="en-AU" i="0" dirty="0" smtClean="0"/>
                        <a:t>(</a:t>
                      </a:r>
                      <a:r>
                        <a:rPr lang="en-AU" i="1" dirty="0" smtClean="0"/>
                        <a:t>verb</a:t>
                      </a:r>
                      <a:r>
                        <a:rPr lang="en-AU" i="0" dirty="0" smtClean="0"/>
                        <a:t>)</a:t>
                      </a:r>
                      <a:endParaRPr lang="en-AU" i="0" dirty="0"/>
                    </a:p>
                    <a:p>
                      <a:r>
                        <a:rPr lang="en-AU" dirty="0" smtClean="0"/>
                        <a:t>Reduce the strength or concentration of a solution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048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955" y="1121963"/>
            <a:ext cx="723105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 smtClean="0"/>
              <a:t>The Liver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The liver is responsible for breaking down many substances, especially wastes.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It changes harmful substances into less dangerous forms before their removal from the body.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7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9238607" y="230063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 the liver</a:t>
                      </a:r>
                      <a:r>
                        <a:rPr lang="en-AU" baseline="0" dirty="0" smtClean="0"/>
                        <a:t> responsible for?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/>
          </p:nvPr>
        </p:nvGraphicFramePr>
        <p:xfrm>
          <a:off x="9257589" y="1373460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does the liver process wastes?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332" y="3734060"/>
            <a:ext cx="3826047" cy="2435917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9248962" y="2520773"/>
          <a:ext cx="2773677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Think, Pair, Share:</a:t>
                      </a:r>
                    </a:p>
                    <a:p>
                      <a:r>
                        <a:rPr lang="en-AU" dirty="0" smtClean="0"/>
                        <a:t>What is another organ</a:t>
                      </a:r>
                      <a:r>
                        <a:rPr lang="en-AU" baseline="0" dirty="0" smtClean="0"/>
                        <a:t> system that the liver plays a role in?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6219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955" y="1121963"/>
            <a:ext cx="7231051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 smtClean="0"/>
              <a:t>The Kidneys and Bladder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You have two kidneys in your body.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Blood carrying waste products passes through the kidneys.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The kidneys filter waste from the blood.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At the end of the filtering process, there are two main products – clean blood and urine.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The bladder stores urine until it is released from the body.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4292796" y="163040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many kidneys do</a:t>
                      </a:r>
                      <a:r>
                        <a:rPr lang="en-AU" baseline="0" dirty="0" smtClean="0"/>
                        <a:t> you have?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/>
          </p:nvPr>
        </p:nvGraphicFramePr>
        <p:xfrm>
          <a:off x="7331022" y="165761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 the function</a:t>
                      </a:r>
                      <a:r>
                        <a:rPr lang="en-AU" baseline="0" dirty="0" smtClean="0"/>
                        <a:t> of the kidneys?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5" name="Table 64"/>
          <p:cNvGraphicFramePr>
            <a:graphicFrameLocks noGrp="1"/>
          </p:cNvGraphicFramePr>
          <p:nvPr>
            <p:extLst/>
          </p:nvPr>
        </p:nvGraphicFramePr>
        <p:xfrm>
          <a:off x="8881621" y="1375204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 produce</a:t>
                      </a:r>
                      <a:r>
                        <a:rPr lang="en-AU" baseline="0" dirty="0" smtClean="0"/>
                        <a:t>d after the filtering process?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022" y="4022061"/>
            <a:ext cx="4324276" cy="2437319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8881621" y="2584647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4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 the</a:t>
                      </a:r>
                      <a:r>
                        <a:rPr lang="en-AU" baseline="0" dirty="0" smtClean="0"/>
                        <a:t> function of the bladder?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4412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955" y="1121963"/>
            <a:ext cx="723105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 smtClean="0"/>
              <a:t>The Skin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The skin releases waste heat by evaporation from wet skin (sweat).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Sweat also contains waste products such as urea and salt.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4292796" y="163040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does</a:t>
                      </a:r>
                      <a:r>
                        <a:rPr lang="en-AU" baseline="0" dirty="0" smtClean="0"/>
                        <a:t> the skin release heat?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/>
          </p:nvPr>
        </p:nvGraphicFramePr>
        <p:xfrm>
          <a:off x="7331022" y="165761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 also contained in sweat?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270" y="1730628"/>
            <a:ext cx="3429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7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955" y="1121963"/>
            <a:ext cx="765901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 smtClean="0"/>
              <a:t>Major Bones in the </a:t>
            </a:r>
            <a:r>
              <a:rPr lang="en-AU" sz="2700" b="1" smtClean="0"/>
              <a:t>Human Body</a:t>
            </a:r>
            <a:endParaRPr lang="en-AU" sz="2700" b="1" dirty="0" smtClean="0"/>
          </a:p>
        </p:txBody>
      </p:sp>
      <p:pic>
        <p:nvPicPr>
          <p:cNvPr id="15" name="Picture 2" descr="C:\Users\Janelle\Desktop\Pictures\SkeletonAnterio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54555" y="148208"/>
            <a:ext cx="3108924" cy="6419607"/>
          </a:xfrm>
          <a:prstGeom prst="rect">
            <a:avLst/>
          </a:prstGeom>
          <a:noFill/>
        </p:spPr>
      </p:pic>
      <p:grpSp>
        <p:nvGrpSpPr>
          <p:cNvPr id="31" name="Group 30"/>
          <p:cNvGrpSpPr/>
          <p:nvPr/>
        </p:nvGrpSpPr>
        <p:grpSpPr>
          <a:xfrm>
            <a:off x="7439950" y="2828011"/>
            <a:ext cx="1800200" cy="472118"/>
            <a:chOff x="4211960" y="2852936"/>
            <a:chExt cx="1800200" cy="472118"/>
          </a:xfrm>
        </p:grpSpPr>
        <p:sp>
          <p:nvSpPr>
            <p:cNvPr id="32" name="TextBox 31"/>
            <p:cNvSpPr txBox="1"/>
            <p:nvPr/>
          </p:nvSpPr>
          <p:spPr>
            <a:xfrm>
              <a:off x="4211960" y="2924944"/>
              <a:ext cx="870751" cy="40011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Pelvis</a:t>
              </a:r>
              <a:endParaRPr lang="en-AU" sz="2000" dirty="0"/>
            </a:p>
          </p:txBody>
        </p:sp>
        <p:cxnSp>
          <p:nvCxnSpPr>
            <p:cNvPr id="34" name="Straight Connector 33"/>
            <p:cNvCxnSpPr>
              <a:endCxn id="32" idx="3"/>
            </p:cNvCxnSpPr>
            <p:nvPr/>
          </p:nvCxnSpPr>
          <p:spPr>
            <a:xfrm flipH="1">
              <a:off x="5082711" y="2852936"/>
              <a:ext cx="929449" cy="2720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7306785" y="3692107"/>
            <a:ext cx="1944216" cy="400110"/>
            <a:chOff x="4078795" y="3717032"/>
            <a:chExt cx="1944216" cy="400110"/>
          </a:xfrm>
        </p:grpSpPr>
        <p:sp>
          <p:nvSpPr>
            <p:cNvPr id="36" name="TextBox 35"/>
            <p:cNvSpPr txBox="1"/>
            <p:nvPr/>
          </p:nvSpPr>
          <p:spPr>
            <a:xfrm>
              <a:off x="4078795" y="3717032"/>
              <a:ext cx="925253" cy="40011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Femur</a:t>
              </a:r>
              <a:endParaRPr lang="en-AU" sz="2000" dirty="0"/>
            </a:p>
          </p:txBody>
        </p:sp>
        <p:cxnSp>
          <p:nvCxnSpPr>
            <p:cNvPr id="37" name="Straight Connector 36"/>
            <p:cNvCxnSpPr>
              <a:endCxn id="36" idx="3"/>
            </p:cNvCxnSpPr>
            <p:nvPr/>
          </p:nvCxnSpPr>
          <p:spPr>
            <a:xfrm flipH="1">
              <a:off x="5004048" y="3861048"/>
              <a:ext cx="1018963" cy="560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7655974" y="4300109"/>
            <a:ext cx="1690217" cy="400110"/>
            <a:chOff x="4427984" y="4325034"/>
            <a:chExt cx="1690217" cy="400110"/>
          </a:xfrm>
        </p:grpSpPr>
        <p:sp>
          <p:nvSpPr>
            <p:cNvPr id="39" name="TextBox 38"/>
            <p:cNvSpPr txBox="1"/>
            <p:nvPr/>
          </p:nvSpPr>
          <p:spPr>
            <a:xfrm>
              <a:off x="4427984" y="4325034"/>
              <a:ext cx="970137" cy="40011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Patella</a:t>
              </a:r>
            </a:p>
          </p:txBody>
        </p:sp>
        <p:cxnSp>
          <p:nvCxnSpPr>
            <p:cNvPr id="62" name="Straight Connector 61"/>
            <p:cNvCxnSpPr>
              <a:endCxn id="39" idx="3"/>
            </p:cNvCxnSpPr>
            <p:nvPr/>
          </p:nvCxnSpPr>
          <p:spPr>
            <a:xfrm flipH="1" flipV="1">
              <a:off x="5398121" y="4525089"/>
              <a:ext cx="720080" cy="1280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7787049" y="4948181"/>
            <a:ext cx="1597117" cy="400110"/>
            <a:chOff x="4559059" y="4973106"/>
            <a:chExt cx="1597117" cy="400110"/>
          </a:xfrm>
        </p:grpSpPr>
        <p:sp>
          <p:nvSpPr>
            <p:cNvPr id="66" name="TextBox 65"/>
            <p:cNvSpPr txBox="1"/>
            <p:nvPr/>
          </p:nvSpPr>
          <p:spPr>
            <a:xfrm>
              <a:off x="4559059" y="4973106"/>
              <a:ext cx="733021" cy="40011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Tibia</a:t>
              </a:r>
              <a:endParaRPr lang="en-AU" sz="2000" dirty="0"/>
            </a:p>
          </p:txBody>
        </p:sp>
        <p:cxnSp>
          <p:nvCxnSpPr>
            <p:cNvPr id="67" name="Straight Connector 66"/>
            <p:cNvCxnSpPr>
              <a:endCxn id="66" idx="3"/>
            </p:cNvCxnSpPr>
            <p:nvPr/>
          </p:nvCxnSpPr>
          <p:spPr>
            <a:xfrm flipH="1" flipV="1">
              <a:off x="5292080" y="5173161"/>
              <a:ext cx="864096" cy="560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7778907" y="5564315"/>
            <a:ext cx="1461243" cy="504056"/>
            <a:chOff x="4550917" y="5589240"/>
            <a:chExt cx="1461243" cy="504056"/>
          </a:xfrm>
        </p:grpSpPr>
        <p:sp>
          <p:nvSpPr>
            <p:cNvPr id="69" name="TextBox 68"/>
            <p:cNvSpPr txBox="1"/>
            <p:nvPr/>
          </p:nvSpPr>
          <p:spPr>
            <a:xfrm>
              <a:off x="4550917" y="5693186"/>
              <a:ext cx="885179" cy="40011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Fibula</a:t>
              </a:r>
              <a:endParaRPr lang="en-AU" sz="2000" dirty="0"/>
            </a:p>
          </p:txBody>
        </p:sp>
        <p:cxnSp>
          <p:nvCxnSpPr>
            <p:cNvPr id="70" name="Straight Connector 69"/>
            <p:cNvCxnSpPr>
              <a:endCxn id="69" idx="3"/>
            </p:cNvCxnSpPr>
            <p:nvPr/>
          </p:nvCxnSpPr>
          <p:spPr>
            <a:xfrm flipH="1">
              <a:off x="5436096" y="5589240"/>
              <a:ext cx="576064" cy="3040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598317"/>
              </p:ext>
            </p:extLst>
          </p:nvPr>
        </p:nvGraphicFramePr>
        <p:xfrm>
          <a:off x="289170" y="1844462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smtClean="0"/>
                        <a:t>Which bones make up the human leg?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504171"/>
              </p:ext>
            </p:extLst>
          </p:nvPr>
        </p:nvGraphicFramePr>
        <p:xfrm>
          <a:off x="1594634" y="2997726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Which organ do the vertebrae protect?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937986"/>
              </p:ext>
            </p:extLst>
          </p:nvPr>
        </p:nvGraphicFramePr>
        <p:xfrm>
          <a:off x="3062847" y="4150990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the common name for the patella?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7512943" y="2164432"/>
            <a:ext cx="2143574" cy="400110"/>
            <a:chOff x="7512943" y="2164432"/>
            <a:chExt cx="2143574" cy="400110"/>
          </a:xfrm>
        </p:grpSpPr>
        <p:grpSp>
          <p:nvGrpSpPr>
            <p:cNvPr id="27" name="Group 26"/>
            <p:cNvGrpSpPr/>
            <p:nvPr/>
          </p:nvGrpSpPr>
          <p:grpSpPr>
            <a:xfrm>
              <a:off x="7512943" y="2164432"/>
              <a:ext cx="2088232" cy="400110"/>
              <a:chOff x="4283968" y="2204864"/>
              <a:chExt cx="2088232" cy="400110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4283968" y="2204864"/>
                <a:ext cx="1295804" cy="400110"/>
              </a:xfrm>
              <a:prstGeom prst="rect">
                <a:avLst/>
              </a:prstGeom>
              <a:solidFill>
                <a:schemeClr val="bg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AU" sz="2000" dirty="0" smtClean="0"/>
                  <a:t>Vertebrae</a:t>
                </a:r>
                <a:endParaRPr lang="en-AU" sz="2000" dirty="0"/>
              </a:p>
            </p:txBody>
          </p:sp>
          <p:cxnSp>
            <p:nvCxnSpPr>
              <p:cNvPr id="29" name="Straight Connector 28"/>
              <p:cNvCxnSpPr>
                <a:endCxn id="28" idx="3"/>
              </p:cNvCxnSpPr>
              <p:nvPr/>
            </p:nvCxnSpPr>
            <p:spPr>
              <a:xfrm flipH="1" flipV="1">
                <a:off x="5579772" y="2404919"/>
                <a:ext cx="792428" cy="15998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Straight Connector 29"/>
            <p:cNvCxnSpPr>
              <a:endCxn id="28" idx="3"/>
            </p:cNvCxnSpPr>
            <p:nvPr/>
          </p:nvCxnSpPr>
          <p:spPr>
            <a:xfrm flipH="1">
              <a:off x="8808747" y="2347382"/>
              <a:ext cx="847770" cy="171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7576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833" t="7444" r="8714" b="24908"/>
          <a:stretch/>
        </p:blipFill>
        <p:spPr>
          <a:xfrm>
            <a:off x="6265168" y="3056149"/>
            <a:ext cx="4021470" cy="36071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955" y="1121963"/>
            <a:ext cx="72310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 smtClean="0"/>
              <a:t>The Lungs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Carbon dioxide is produced as a waste product in cells.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Blood carries the carbon dioxide to the lungs.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The carbon dioxide moves into the air inside the lungs and is breathed out.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4292796" y="163040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is </a:t>
                      </a:r>
                      <a:r>
                        <a:rPr lang="en-AU" baseline="0" dirty="0" smtClean="0"/>
                        <a:t>carbon dioxide transported to the lungs?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/>
          </p:nvPr>
        </p:nvGraphicFramePr>
        <p:xfrm>
          <a:off x="7331022" y="165761"/>
          <a:ext cx="27736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happens to the carbon dioxide once it reaches the lungs?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9254713" y="1658131"/>
          <a:ext cx="2773677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Think, Pair, Share:</a:t>
                      </a:r>
                    </a:p>
                    <a:p>
                      <a:r>
                        <a:rPr lang="en-AU" baseline="0" dirty="0" smtClean="0"/>
                        <a:t>In which structures in the lungs does gas exchange occur?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947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955" y="1121963"/>
            <a:ext cx="102996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 smtClean="0"/>
              <a:t>Excretory Organs Work Together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When proteins are digested, they are broken down into amino acids.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Your body cannot store excess amino acids, so the liver breaks them down further for energy.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This produces a harmful substance called ammonia, which the liver turns into a chemical called urea.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The urea is transported to the kidneys in the blood.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The kidneys filter out the urea, which leaves the body in</a:t>
            </a:r>
            <a:br>
              <a:rPr lang="en-AU" sz="2700" dirty="0" smtClean="0"/>
            </a:br>
            <a:r>
              <a:rPr lang="en-AU" sz="2700" dirty="0" smtClean="0"/>
              <a:t>urine.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7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4292796" y="163040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are proteins broken down into</a:t>
                      </a:r>
                      <a:r>
                        <a:rPr lang="en-AU" baseline="0" dirty="0" smtClean="0"/>
                        <a:t>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/>
          </p:nvPr>
        </p:nvGraphicFramePr>
        <p:xfrm>
          <a:off x="7331022" y="165761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does the liver do to excess amino</a:t>
                      </a:r>
                      <a:r>
                        <a:rPr lang="en-AU" baseline="0" dirty="0" smtClean="0"/>
                        <a:t> acids</a:t>
                      </a:r>
                      <a:r>
                        <a:rPr lang="en-AU" dirty="0" smtClean="0"/>
                        <a:t>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5" name="Table 64"/>
          <p:cNvGraphicFramePr>
            <a:graphicFrameLocks noGrp="1"/>
          </p:cNvGraphicFramePr>
          <p:nvPr>
            <p:extLst/>
          </p:nvPr>
        </p:nvGraphicFramePr>
        <p:xfrm>
          <a:off x="624707" y="5013232"/>
          <a:ext cx="27736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 produced when</a:t>
                      </a:r>
                      <a:r>
                        <a:rPr lang="en-AU" baseline="0" dirty="0" smtClean="0"/>
                        <a:t> the liver breaks down amino acids?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6" name="Table 65"/>
          <p:cNvGraphicFramePr>
            <a:graphicFrameLocks noGrp="1"/>
          </p:cNvGraphicFramePr>
          <p:nvPr>
            <p:extLst/>
          </p:nvPr>
        </p:nvGraphicFramePr>
        <p:xfrm>
          <a:off x="4196231" y="5064990"/>
          <a:ext cx="2773677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4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happens to the urea?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8" name="Picture 2" descr="Image result for excretory sys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816" y="3266751"/>
            <a:ext cx="2978773" cy="337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98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955" y="1121963"/>
            <a:ext cx="6871835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 smtClean="0"/>
              <a:t>Axial Skeleton and Appendicular Skeleton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The skeleton can be divided into two general parts: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The </a:t>
            </a:r>
            <a:r>
              <a:rPr lang="en-AU" sz="2700" b="1" dirty="0" smtClean="0"/>
              <a:t>axial</a:t>
            </a:r>
            <a:r>
              <a:rPr lang="en-AU" sz="2700" dirty="0" smtClean="0"/>
              <a:t> skeleton – bones that </a:t>
            </a:r>
            <a:r>
              <a:rPr lang="en-AU" sz="2700" b="1" dirty="0" smtClean="0"/>
              <a:t>protect vital organs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The </a:t>
            </a:r>
            <a:r>
              <a:rPr lang="en-AU" sz="2700" b="1" dirty="0" smtClean="0"/>
              <a:t>appendicular</a:t>
            </a:r>
            <a:r>
              <a:rPr lang="en-AU" sz="2700" dirty="0" smtClean="0"/>
              <a:t> skeleton – bones that </a:t>
            </a:r>
            <a:r>
              <a:rPr lang="en-AU" sz="2700" b="1" dirty="0" smtClean="0"/>
              <a:t>allow</a:t>
            </a:r>
            <a:r>
              <a:rPr lang="en-AU" sz="2700" dirty="0" smtClean="0"/>
              <a:t> </a:t>
            </a:r>
            <a:r>
              <a:rPr lang="en-AU" sz="2700" b="1" dirty="0" smtClean="0"/>
              <a:t>movement  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289753"/>
              </p:ext>
            </p:extLst>
          </p:nvPr>
        </p:nvGraphicFramePr>
        <p:xfrm>
          <a:off x="4090544" y="157960"/>
          <a:ext cx="23332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3332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are the </a:t>
                      </a:r>
                      <a:r>
                        <a:rPr lang="en-AU" baseline="0" smtClean="0"/>
                        <a:t>two parts of the skeleton?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308048"/>
              </p:ext>
            </p:extLst>
          </p:nvPr>
        </p:nvGraphicFramePr>
        <p:xfrm>
          <a:off x="739355" y="4149273"/>
          <a:ext cx="27736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smtClean="0"/>
                        <a:t>How is the axial skeleton different to the appendicular skeleton?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5" name="Table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277944"/>
              </p:ext>
            </p:extLst>
          </p:nvPr>
        </p:nvGraphicFramePr>
        <p:xfrm>
          <a:off x="3870335" y="4149273"/>
          <a:ext cx="27736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smtClean="0"/>
                        <a:t>Which part of the skeleton does the skull belong to?  Explain your choice.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7306785" y="148208"/>
            <a:ext cx="4815549" cy="6419607"/>
            <a:chOff x="7306785" y="148208"/>
            <a:chExt cx="4815549" cy="6419607"/>
          </a:xfrm>
        </p:grpSpPr>
        <p:pic>
          <p:nvPicPr>
            <p:cNvPr id="15" name="Picture 2" descr="C:\Users\Janelle\Desktop\Pictures\SkeletonAnterior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154555" y="148208"/>
              <a:ext cx="3108924" cy="6419607"/>
            </a:xfrm>
            <a:prstGeom prst="rect">
              <a:avLst/>
            </a:prstGeom>
            <a:noFill/>
          </p:spPr>
        </p:pic>
        <p:grpSp>
          <p:nvGrpSpPr>
            <p:cNvPr id="31" name="Group 30"/>
            <p:cNvGrpSpPr/>
            <p:nvPr/>
          </p:nvGrpSpPr>
          <p:grpSpPr>
            <a:xfrm>
              <a:off x="7439950" y="2828011"/>
              <a:ext cx="1800200" cy="472118"/>
              <a:chOff x="4211960" y="2852936"/>
              <a:chExt cx="1800200" cy="472118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4211960" y="2924944"/>
                <a:ext cx="870751" cy="400110"/>
              </a:xfrm>
              <a:prstGeom prst="rect">
                <a:avLst/>
              </a:prstGeom>
              <a:solidFill>
                <a:schemeClr val="bg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AU" sz="2000" dirty="0" smtClean="0"/>
                  <a:t>Pelvis</a:t>
                </a:r>
                <a:endParaRPr lang="en-AU" sz="2000" dirty="0"/>
              </a:p>
            </p:txBody>
          </p:sp>
          <p:cxnSp>
            <p:nvCxnSpPr>
              <p:cNvPr id="34" name="Straight Connector 33"/>
              <p:cNvCxnSpPr>
                <a:endCxn id="32" idx="3"/>
              </p:cNvCxnSpPr>
              <p:nvPr/>
            </p:nvCxnSpPr>
            <p:spPr>
              <a:xfrm flipH="1">
                <a:off x="5082711" y="2852936"/>
                <a:ext cx="929449" cy="2720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/>
            <p:cNvGrpSpPr/>
            <p:nvPr/>
          </p:nvGrpSpPr>
          <p:grpSpPr>
            <a:xfrm>
              <a:off x="7306785" y="3692107"/>
              <a:ext cx="1944216" cy="400110"/>
              <a:chOff x="4078795" y="3717032"/>
              <a:chExt cx="1944216" cy="400110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4078795" y="3717032"/>
                <a:ext cx="925253" cy="400110"/>
              </a:xfrm>
              <a:prstGeom prst="rect">
                <a:avLst/>
              </a:prstGeom>
              <a:solidFill>
                <a:schemeClr val="bg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AU" sz="2000" dirty="0" smtClean="0"/>
                  <a:t>Femur</a:t>
                </a:r>
                <a:endParaRPr lang="en-AU" sz="2000" dirty="0"/>
              </a:p>
            </p:txBody>
          </p:sp>
          <p:cxnSp>
            <p:nvCxnSpPr>
              <p:cNvPr id="37" name="Straight Connector 36"/>
              <p:cNvCxnSpPr>
                <a:endCxn id="36" idx="3"/>
              </p:cNvCxnSpPr>
              <p:nvPr/>
            </p:nvCxnSpPr>
            <p:spPr>
              <a:xfrm flipH="1">
                <a:off x="5004048" y="3861048"/>
                <a:ext cx="1018963" cy="560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/>
            <p:cNvGrpSpPr/>
            <p:nvPr/>
          </p:nvGrpSpPr>
          <p:grpSpPr>
            <a:xfrm>
              <a:off x="7655974" y="4300109"/>
              <a:ext cx="1690217" cy="400110"/>
              <a:chOff x="4427984" y="4325034"/>
              <a:chExt cx="1690217" cy="400110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4427984" y="4325034"/>
                <a:ext cx="970137" cy="400110"/>
              </a:xfrm>
              <a:prstGeom prst="rect">
                <a:avLst/>
              </a:prstGeom>
              <a:solidFill>
                <a:schemeClr val="bg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AU" sz="2000" dirty="0" smtClean="0"/>
                  <a:t>Patella</a:t>
                </a:r>
              </a:p>
            </p:txBody>
          </p:sp>
          <p:cxnSp>
            <p:nvCxnSpPr>
              <p:cNvPr id="62" name="Straight Connector 61"/>
              <p:cNvCxnSpPr>
                <a:endCxn id="39" idx="3"/>
              </p:cNvCxnSpPr>
              <p:nvPr/>
            </p:nvCxnSpPr>
            <p:spPr>
              <a:xfrm flipH="1" flipV="1">
                <a:off x="5398121" y="4525089"/>
                <a:ext cx="720080" cy="12804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/>
          </p:nvGrpSpPr>
          <p:grpSpPr>
            <a:xfrm>
              <a:off x="7787049" y="4948181"/>
              <a:ext cx="1597117" cy="400110"/>
              <a:chOff x="4559059" y="4973106"/>
              <a:chExt cx="1597117" cy="400110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4559059" y="4973106"/>
                <a:ext cx="733021" cy="400110"/>
              </a:xfrm>
              <a:prstGeom prst="rect">
                <a:avLst/>
              </a:prstGeom>
              <a:solidFill>
                <a:schemeClr val="bg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AU" sz="2000" dirty="0" smtClean="0"/>
                  <a:t>Tibia</a:t>
                </a:r>
                <a:endParaRPr lang="en-AU" sz="2000" dirty="0"/>
              </a:p>
            </p:txBody>
          </p:sp>
          <p:cxnSp>
            <p:nvCxnSpPr>
              <p:cNvPr id="67" name="Straight Connector 66"/>
              <p:cNvCxnSpPr>
                <a:endCxn id="66" idx="3"/>
              </p:cNvCxnSpPr>
              <p:nvPr/>
            </p:nvCxnSpPr>
            <p:spPr>
              <a:xfrm flipH="1" flipV="1">
                <a:off x="5292080" y="5173161"/>
                <a:ext cx="864096" cy="560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7778907" y="5564315"/>
              <a:ext cx="1461243" cy="504056"/>
              <a:chOff x="4550917" y="5589240"/>
              <a:chExt cx="1461243" cy="504056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4550917" y="5693186"/>
                <a:ext cx="885179" cy="400110"/>
              </a:xfrm>
              <a:prstGeom prst="rect">
                <a:avLst/>
              </a:prstGeom>
              <a:solidFill>
                <a:schemeClr val="bg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AU" sz="2000" dirty="0" smtClean="0"/>
                  <a:t>Fibula</a:t>
                </a:r>
                <a:endParaRPr lang="en-AU" sz="2000" dirty="0"/>
              </a:p>
            </p:txBody>
          </p:sp>
          <p:cxnSp>
            <p:nvCxnSpPr>
              <p:cNvPr id="70" name="Straight Connector 69"/>
              <p:cNvCxnSpPr>
                <a:endCxn id="69" idx="3"/>
              </p:cNvCxnSpPr>
              <p:nvPr/>
            </p:nvCxnSpPr>
            <p:spPr>
              <a:xfrm flipH="1">
                <a:off x="5436096" y="5589240"/>
                <a:ext cx="576064" cy="30400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>
              <a:off x="9817199" y="148208"/>
              <a:ext cx="1750623" cy="400110"/>
              <a:chOff x="6588224" y="188640"/>
              <a:chExt cx="1750623" cy="400110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7596336" y="188640"/>
                <a:ext cx="742511" cy="400110"/>
              </a:xfrm>
              <a:prstGeom prst="rect">
                <a:avLst/>
              </a:prstGeom>
              <a:solidFill>
                <a:schemeClr val="bg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AU" sz="2000" dirty="0" smtClean="0"/>
                  <a:t>Skull</a:t>
                </a:r>
                <a:endParaRPr lang="en-AU" sz="2000" dirty="0"/>
              </a:p>
            </p:txBody>
          </p:sp>
          <p:cxnSp>
            <p:nvCxnSpPr>
              <p:cNvPr id="26" name="Straight Connector 25"/>
              <p:cNvCxnSpPr>
                <a:endCxn id="25" idx="1"/>
              </p:cNvCxnSpPr>
              <p:nvPr/>
            </p:nvCxnSpPr>
            <p:spPr>
              <a:xfrm flipV="1">
                <a:off x="6588224" y="388695"/>
                <a:ext cx="1008112" cy="879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>
              <a:off x="10105231" y="724272"/>
              <a:ext cx="1733626" cy="504056"/>
              <a:chOff x="6876256" y="764704"/>
              <a:chExt cx="1733626" cy="504056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7524328" y="764704"/>
                <a:ext cx="1085554" cy="400110"/>
              </a:xfrm>
              <a:prstGeom prst="rect">
                <a:avLst/>
              </a:prstGeom>
              <a:solidFill>
                <a:schemeClr val="bg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AU" sz="2000" dirty="0" smtClean="0"/>
                  <a:t>Clavicle</a:t>
                </a:r>
                <a:endParaRPr lang="en-AU" sz="2000" dirty="0"/>
              </a:p>
            </p:txBody>
          </p:sp>
          <p:cxnSp>
            <p:nvCxnSpPr>
              <p:cNvPr id="29" name="Straight Connector 28"/>
              <p:cNvCxnSpPr>
                <a:endCxn id="28" idx="1"/>
              </p:cNvCxnSpPr>
              <p:nvPr/>
            </p:nvCxnSpPr>
            <p:spPr>
              <a:xfrm flipV="1">
                <a:off x="6876256" y="964759"/>
                <a:ext cx="648072" cy="30400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10321255" y="1732384"/>
              <a:ext cx="1801079" cy="400110"/>
              <a:chOff x="7092280" y="1772816"/>
              <a:chExt cx="1801079" cy="400110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7668344" y="1772816"/>
                <a:ext cx="1225015" cy="400110"/>
              </a:xfrm>
              <a:prstGeom prst="rect">
                <a:avLst/>
              </a:prstGeom>
              <a:solidFill>
                <a:schemeClr val="bg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AU" sz="2000" dirty="0" smtClean="0"/>
                  <a:t>Humerus</a:t>
                </a:r>
                <a:endParaRPr lang="en-AU" sz="2000" dirty="0"/>
              </a:p>
            </p:txBody>
          </p:sp>
          <p:cxnSp>
            <p:nvCxnSpPr>
              <p:cNvPr id="41" name="Straight Connector 40"/>
              <p:cNvCxnSpPr>
                <a:endCxn id="40" idx="1"/>
              </p:cNvCxnSpPr>
              <p:nvPr/>
            </p:nvCxnSpPr>
            <p:spPr>
              <a:xfrm>
                <a:off x="7092280" y="1916832"/>
                <a:ext cx="576064" cy="560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/>
            <p:cNvGrpSpPr/>
            <p:nvPr/>
          </p:nvGrpSpPr>
          <p:grpSpPr>
            <a:xfrm>
              <a:off x="10537279" y="2452464"/>
              <a:ext cx="1344605" cy="432048"/>
              <a:chOff x="7308304" y="2492896"/>
              <a:chExt cx="1344605" cy="432048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7668344" y="2492896"/>
                <a:ext cx="984565" cy="400110"/>
              </a:xfrm>
              <a:prstGeom prst="rect">
                <a:avLst/>
              </a:prstGeom>
              <a:solidFill>
                <a:schemeClr val="bg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AU" sz="2000" dirty="0" smtClean="0"/>
                  <a:t>Radius</a:t>
                </a:r>
                <a:endParaRPr lang="en-AU" sz="2000" dirty="0"/>
              </a:p>
            </p:txBody>
          </p:sp>
          <p:cxnSp>
            <p:nvCxnSpPr>
              <p:cNvPr id="44" name="Straight Connector 43"/>
              <p:cNvCxnSpPr>
                <a:endCxn id="43" idx="1"/>
              </p:cNvCxnSpPr>
              <p:nvPr/>
            </p:nvCxnSpPr>
            <p:spPr>
              <a:xfrm flipV="1">
                <a:off x="7308304" y="2692951"/>
                <a:ext cx="360040" cy="23199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/>
            <p:cNvGrpSpPr/>
            <p:nvPr/>
          </p:nvGrpSpPr>
          <p:grpSpPr>
            <a:xfrm>
              <a:off x="10465271" y="3100536"/>
              <a:ext cx="1361729" cy="400110"/>
              <a:chOff x="7236296" y="3140968"/>
              <a:chExt cx="1361729" cy="400110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7884368" y="3140968"/>
                <a:ext cx="713657" cy="400110"/>
              </a:xfrm>
              <a:prstGeom prst="rect">
                <a:avLst/>
              </a:prstGeom>
              <a:solidFill>
                <a:schemeClr val="bg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AU" sz="2000" dirty="0" smtClean="0"/>
                  <a:t>Ulna</a:t>
                </a:r>
                <a:endParaRPr lang="en-AU" sz="2000" dirty="0"/>
              </a:p>
            </p:txBody>
          </p:sp>
          <p:cxnSp>
            <p:nvCxnSpPr>
              <p:cNvPr id="47" name="Straight Connector 46"/>
              <p:cNvCxnSpPr>
                <a:endCxn id="46" idx="1"/>
              </p:cNvCxnSpPr>
              <p:nvPr/>
            </p:nvCxnSpPr>
            <p:spPr>
              <a:xfrm>
                <a:off x="7236296" y="3212976"/>
                <a:ext cx="648072" cy="12804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/>
            <p:cNvGrpSpPr/>
            <p:nvPr/>
          </p:nvGrpSpPr>
          <p:grpSpPr>
            <a:xfrm>
              <a:off x="7728967" y="1444352"/>
              <a:ext cx="1656184" cy="648072"/>
              <a:chOff x="4499992" y="1484784"/>
              <a:chExt cx="1656184" cy="648072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4499992" y="1484784"/>
                <a:ext cx="699230" cy="400110"/>
              </a:xfrm>
              <a:prstGeom prst="rect">
                <a:avLst/>
              </a:prstGeom>
              <a:solidFill>
                <a:schemeClr val="bg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AU" sz="2000" dirty="0" smtClean="0"/>
                  <a:t>Ribs</a:t>
                </a:r>
                <a:endParaRPr lang="en-AU" sz="2000" dirty="0"/>
              </a:p>
            </p:txBody>
          </p:sp>
          <p:cxnSp>
            <p:nvCxnSpPr>
              <p:cNvPr id="50" name="Straight Connector 49"/>
              <p:cNvCxnSpPr>
                <a:endCxn id="49" idx="3"/>
              </p:cNvCxnSpPr>
              <p:nvPr/>
            </p:nvCxnSpPr>
            <p:spPr>
              <a:xfrm flipH="1" flipV="1">
                <a:off x="5199222" y="1684839"/>
                <a:ext cx="956954" cy="879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endCxn id="49" idx="3"/>
              </p:cNvCxnSpPr>
              <p:nvPr/>
            </p:nvCxnSpPr>
            <p:spPr>
              <a:xfrm flipH="1" flipV="1">
                <a:off x="5199222" y="1684839"/>
                <a:ext cx="884946" cy="4480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/>
            <p:cNvGrpSpPr/>
            <p:nvPr/>
          </p:nvGrpSpPr>
          <p:grpSpPr>
            <a:xfrm>
              <a:off x="7512943" y="2164432"/>
              <a:ext cx="2143574" cy="400110"/>
              <a:chOff x="7512943" y="2164432"/>
              <a:chExt cx="2143574" cy="400110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7512943" y="2164432"/>
                <a:ext cx="2088232" cy="400110"/>
                <a:chOff x="4283968" y="2204864"/>
                <a:chExt cx="2088232" cy="400110"/>
              </a:xfrm>
            </p:grpSpPr>
            <p:sp>
              <p:nvSpPr>
                <p:cNvPr id="58" name="TextBox 57"/>
                <p:cNvSpPr txBox="1"/>
                <p:nvPr/>
              </p:nvSpPr>
              <p:spPr>
                <a:xfrm>
                  <a:off x="4283968" y="2204864"/>
                  <a:ext cx="1295804" cy="400110"/>
                </a:xfrm>
                <a:prstGeom prst="rect">
                  <a:avLst/>
                </a:prstGeom>
                <a:solidFill>
                  <a:schemeClr val="bg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AU" sz="2000" dirty="0" smtClean="0"/>
                    <a:t>Vertebrae</a:t>
                  </a:r>
                  <a:endParaRPr lang="en-AU" sz="2000" dirty="0"/>
                </a:p>
              </p:txBody>
            </p:sp>
            <p:cxnSp>
              <p:nvCxnSpPr>
                <p:cNvPr id="59" name="Straight Connector 58"/>
                <p:cNvCxnSpPr>
                  <a:endCxn id="58" idx="3"/>
                </p:cNvCxnSpPr>
                <p:nvPr/>
              </p:nvCxnSpPr>
              <p:spPr>
                <a:xfrm flipH="1" flipV="1">
                  <a:off x="5579772" y="2404919"/>
                  <a:ext cx="792428" cy="15998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7" name="Straight Connector 56"/>
              <p:cNvCxnSpPr>
                <a:endCxn id="58" idx="3"/>
              </p:cNvCxnSpPr>
              <p:nvPr/>
            </p:nvCxnSpPr>
            <p:spPr>
              <a:xfrm flipH="1">
                <a:off x="8808747" y="2347382"/>
                <a:ext cx="847770" cy="1710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137339"/>
              </p:ext>
            </p:extLst>
          </p:nvPr>
        </p:nvGraphicFramePr>
        <p:xfrm>
          <a:off x="6505680" y="67635"/>
          <a:ext cx="2452664" cy="1285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526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Vocabulary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none" dirty="0" smtClean="0">
                          <a:latin typeface="+mn-lt"/>
                          <a:cs typeface="Arial" panose="020B0604020202020204" pitchFamily="34" charset="0"/>
                        </a:rPr>
                        <a:t>Vital</a:t>
                      </a:r>
                      <a:r>
                        <a:rPr lang="en-AU" sz="1800" u="none" dirty="0" smtClean="0">
                          <a:latin typeface="+mn-lt"/>
                          <a:cs typeface="Arial" panose="020B0604020202020204" pitchFamily="34" charset="0"/>
                        </a:rPr>
                        <a:t> organ: An organ you</a:t>
                      </a:r>
                      <a:r>
                        <a:rPr lang="en-AU" sz="1800" u="none" baseline="0" dirty="0" smtClean="0">
                          <a:latin typeface="+mn-lt"/>
                          <a:cs typeface="Arial" panose="020B0604020202020204" pitchFamily="34" charset="0"/>
                        </a:rPr>
                        <a:t> cannot live without </a:t>
                      </a:r>
                      <a:r>
                        <a:rPr lang="en-AU" sz="1800" u="none" baseline="0" dirty="0" err="1" smtClean="0">
                          <a:latin typeface="+mn-lt"/>
                          <a:cs typeface="Arial" panose="020B0604020202020204" pitchFamily="34" charset="0"/>
                        </a:rPr>
                        <a:t>eg</a:t>
                      </a:r>
                      <a:r>
                        <a:rPr lang="en-AU" sz="1800" u="none" baseline="0" dirty="0" smtClean="0">
                          <a:latin typeface="+mn-lt"/>
                          <a:cs typeface="Arial" panose="020B0604020202020204" pitchFamily="34" charset="0"/>
                        </a:rPr>
                        <a:t>. brain, lungs, heart</a:t>
                      </a:r>
                      <a:endParaRPr lang="en-AU" sz="1800" u="none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586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689" y="944092"/>
            <a:ext cx="563531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Tendons and Ligaments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Tendons and ligaments are tough bands of tissue.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Tendons connect muscles to bones.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Ligaments hold bones together. 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6123202" y="163040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are tendons and ligaments </a:t>
                      </a:r>
                      <a:r>
                        <a:rPr lang="en-AU" b="1" baseline="0" dirty="0" smtClean="0"/>
                        <a:t>similar</a:t>
                      </a:r>
                      <a:r>
                        <a:rPr lang="en-AU" baseline="0" dirty="0" smtClean="0"/>
                        <a:t>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/>
          </p:nvPr>
        </p:nvGraphicFramePr>
        <p:xfrm>
          <a:off x="6123202" y="1377458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are tendons and ligaments </a:t>
                      </a:r>
                      <a:r>
                        <a:rPr lang="en-AU" b="1" baseline="0" dirty="0" smtClean="0"/>
                        <a:t>different</a:t>
                      </a:r>
                      <a:r>
                        <a:rPr lang="en-AU" baseline="0" dirty="0" smtClean="0"/>
                        <a:t>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5" name="Table 64"/>
          <p:cNvGraphicFramePr>
            <a:graphicFrameLocks noGrp="1"/>
          </p:cNvGraphicFramePr>
          <p:nvPr>
            <p:extLst/>
          </p:nvPr>
        </p:nvGraphicFramePr>
        <p:xfrm>
          <a:off x="9182804" y="148208"/>
          <a:ext cx="27736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The Achilles </a:t>
                      </a:r>
                      <a:r>
                        <a:rPr lang="en-AU" b="1" baseline="0" dirty="0" smtClean="0"/>
                        <a:t>tendon</a:t>
                      </a:r>
                      <a:r>
                        <a:rPr lang="en-AU" baseline="0" dirty="0" smtClean="0"/>
                        <a:t> runs down the back of the heel.  What is its function?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4873"/>
          <a:stretch/>
        </p:blipFill>
        <p:spPr>
          <a:xfrm>
            <a:off x="1114614" y="3832858"/>
            <a:ext cx="3810000" cy="28994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8243"/>
          <a:stretch/>
        </p:blipFill>
        <p:spPr>
          <a:xfrm>
            <a:off x="8192659" y="2978864"/>
            <a:ext cx="3419836" cy="362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7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3742" y="943412"/>
            <a:ext cx="767595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Muscles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Muscles are able to </a:t>
            </a:r>
            <a:r>
              <a:rPr lang="en-AU" sz="2800" b="1" dirty="0" smtClean="0"/>
              <a:t>contract</a:t>
            </a:r>
            <a:r>
              <a:rPr lang="en-AU" sz="28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They </a:t>
            </a:r>
            <a:r>
              <a:rPr lang="en-AU" sz="2800" b="1" dirty="0" smtClean="0"/>
              <a:t>pull</a:t>
            </a:r>
            <a:r>
              <a:rPr lang="en-AU" sz="2800" dirty="0" smtClean="0"/>
              <a:t> on the bone they are attached to, via a tendon, causing the bone to move.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Muscles can only pull, they cannot push.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Another muscle is needed to move the bone back to its original position.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9255356" y="148208"/>
          <a:ext cx="2773677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aseline="0" dirty="0" smtClean="0"/>
                        <a:t>Do muscles push or pull?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/>
          </p:nvPr>
        </p:nvGraphicFramePr>
        <p:xfrm>
          <a:off x="9280231" y="1058910"/>
          <a:ext cx="27736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When muscles contact, what happens to the bone they are attached to?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5" name="Table 64"/>
          <p:cNvGraphicFramePr>
            <a:graphicFrameLocks noGrp="1"/>
          </p:cNvGraphicFramePr>
          <p:nvPr>
            <p:extLst/>
          </p:nvPr>
        </p:nvGraphicFramePr>
        <p:xfrm>
          <a:off x="9301873" y="2514701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is a bone moved back to its original position?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2063326" y="4262384"/>
          <a:ext cx="2692638" cy="14020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69263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sz="2000" dirty="0" smtClean="0"/>
                        <a:t>Did You Know?</a:t>
                      </a:r>
                      <a:endParaRPr lang="en-AU" sz="2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2000" dirty="0" smtClean="0"/>
                        <a:t>It takes more muscles</a:t>
                      </a:r>
                      <a:r>
                        <a:rPr lang="en-AU" sz="2000" baseline="0" dirty="0" smtClean="0"/>
                        <a:t> to frown than it does to smile!</a:t>
                      </a:r>
                      <a:endParaRPr lang="en-AU" sz="2000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" name="Picture 8" descr="monkey_smile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14229" y="2227271"/>
            <a:ext cx="2787061" cy="3856894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411" y="4195283"/>
            <a:ext cx="401955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134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47958" b="7033"/>
          <a:stretch/>
        </p:blipFill>
        <p:spPr>
          <a:xfrm>
            <a:off x="6718614" y="2270741"/>
            <a:ext cx="3425069" cy="33353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955" y="1121963"/>
            <a:ext cx="841013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Antagonistic Muscles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Muscles are arranged in </a:t>
            </a:r>
            <a:r>
              <a:rPr lang="en-AU" sz="2800" b="1" dirty="0" smtClean="0"/>
              <a:t>antagonistic</a:t>
            </a:r>
            <a:r>
              <a:rPr lang="en-AU" sz="2800" dirty="0" smtClean="0"/>
              <a:t> pairs that work in opposition to each other.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biceps and triceps are an antagonistic pair.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biceps contracts, raising the arm.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triceps contracts, lowering the arm.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9282225" y="151676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aseline="0" dirty="0" smtClean="0"/>
                        <a:t>What is an antagonistic pair of muscles?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/>
          </p:nvPr>
        </p:nvGraphicFramePr>
        <p:xfrm>
          <a:off x="9285641" y="1361907"/>
          <a:ext cx="27736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Explain how the biceps and triceps work as an antagonistic muscle pair.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3597" b="25358"/>
          <a:stretch/>
        </p:blipFill>
        <p:spPr>
          <a:xfrm>
            <a:off x="3160418" y="3707286"/>
            <a:ext cx="3053975" cy="2677894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9888238" y="5759053"/>
          <a:ext cx="2191300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91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Vocabulary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u="none" dirty="0" smtClean="0">
                          <a:latin typeface="+mn-lt"/>
                          <a:cs typeface="Arial" panose="020B0604020202020204" pitchFamily="34" charset="0"/>
                        </a:rPr>
                        <a:t>Antagonistic:</a:t>
                      </a:r>
                      <a:r>
                        <a:rPr lang="en-AU" sz="1800" u="none" baseline="0" dirty="0" smtClean="0">
                          <a:latin typeface="+mn-lt"/>
                          <a:cs typeface="Arial" panose="020B0604020202020204" pitchFamily="34" charset="0"/>
                        </a:rPr>
                        <a:t>  acting in opposition</a:t>
                      </a:r>
                      <a:endParaRPr lang="en-AU" sz="1800" u="none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005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27501</TotalTime>
  <Words>4221</Words>
  <Application>Microsoft Office PowerPoint</Application>
  <PresentationFormat>Widescreen</PresentationFormat>
  <Paragraphs>628</Paragraphs>
  <Slides>51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ＭＳ Ｐゴシック</vt:lpstr>
      <vt:lpstr>Arial</vt:lpstr>
      <vt:lpstr>Calibri</vt:lpstr>
      <vt:lpstr>Calibri Light</vt:lpstr>
      <vt:lpstr>Comic Sans MS</vt:lpstr>
      <vt:lpstr>Office Theme</vt:lpstr>
      <vt:lpstr>Flash Movie</vt:lpstr>
      <vt:lpstr>Musculoskeletal, Cardiovascular, Excretory Systems: Revision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Science</dc:title>
  <dc:creator>Microsoft account</dc:creator>
  <cp:lastModifiedBy>teacher</cp:lastModifiedBy>
  <cp:revision>319</cp:revision>
  <dcterms:created xsi:type="dcterms:W3CDTF">2017-01-28T08:32:28Z</dcterms:created>
  <dcterms:modified xsi:type="dcterms:W3CDTF">2020-09-09T05:04:15Z</dcterms:modified>
</cp:coreProperties>
</file>